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440" r:id="rId5"/>
    <p:sldId id="258" r:id="rId6"/>
    <p:sldId id="2147483639" r:id="rId7"/>
    <p:sldId id="2147483646" r:id="rId8"/>
    <p:sldId id="2147483625" r:id="rId9"/>
    <p:sldId id="2147483647" r:id="rId10"/>
    <p:sldId id="256" r:id="rId11"/>
    <p:sldId id="266" r:id="rId12"/>
    <p:sldId id="498" r:id="rId13"/>
    <p:sldId id="499" r:id="rId14"/>
    <p:sldId id="501" r:id="rId15"/>
    <p:sldId id="500" r:id="rId16"/>
    <p:sldId id="502" r:id="rId17"/>
    <p:sldId id="503" r:id="rId18"/>
    <p:sldId id="504" r:id="rId19"/>
    <p:sldId id="505" r:id="rId20"/>
    <p:sldId id="260" r:id="rId21"/>
    <p:sldId id="507" r:id="rId22"/>
    <p:sldId id="508" r:id="rId23"/>
    <p:sldId id="509" r:id="rId24"/>
    <p:sldId id="488" r:id="rId25"/>
    <p:sldId id="2147483643" r:id="rId26"/>
    <p:sldId id="267" r:id="rId27"/>
    <p:sldId id="2147479598" r:id="rId28"/>
    <p:sldId id="2147483640" r:id="rId29"/>
    <p:sldId id="2147483642" r:id="rId30"/>
    <p:sldId id="264" r:id="rId31"/>
    <p:sldId id="2147483641" r:id="rId32"/>
    <p:sldId id="262" r:id="rId33"/>
    <p:sldId id="263" r:id="rId34"/>
    <p:sldId id="265" r:id="rId35"/>
    <p:sldId id="2147483644" r:id="rId36"/>
    <p:sldId id="259" r:id="rId37"/>
    <p:sldId id="2147469980" r:id="rId38"/>
    <p:sldId id="2147483633" r:id="rId39"/>
    <p:sldId id="257" r:id="rId40"/>
  </p:sldIdLst>
  <p:sldSz cx="24387175" cy="13716000"/>
  <p:notesSz cx="13716000" cy="24387175"/>
  <p:defaultTextStyle>
    <a:lvl1pPr marL="0" algn="l" defTabSz="914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0" algn="l" defTabSz="914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03" algn="l" defTabSz="914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03" algn="l" defTabSz="914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03" algn="l" defTabSz="914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04" algn="l" defTabSz="914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06" algn="l" defTabSz="914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07" algn="l" defTabSz="914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07" algn="l" defTabSz="9142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UI 10" id="{C4C0FC95-CE39-424C-AFAA-2F5DBEAEEBC7}">
          <p14:sldIdLst>
            <p14:sldId id="440"/>
            <p14:sldId id="258"/>
            <p14:sldId id="2147483639"/>
            <p14:sldId id="2147483646"/>
            <p14:sldId id="2147483625"/>
            <p14:sldId id="2147483647"/>
            <p14:sldId id="256"/>
            <p14:sldId id="266"/>
            <p14:sldId id="498"/>
            <p14:sldId id="499"/>
            <p14:sldId id="501"/>
            <p14:sldId id="500"/>
            <p14:sldId id="502"/>
            <p14:sldId id="503"/>
            <p14:sldId id="504"/>
            <p14:sldId id="505"/>
            <p14:sldId id="260"/>
            <p14:sldId id="507"/>
            <p14:sldId id="508"/>
            <p14:sldId id="509"/>
            <p14:sldId id="488"/>
            <p14:sldId id="2147483643"/>
            <p14:sldId id="267"/>
            <p14:sldId id="2147479598"/>
            <p14:sldId id="2147483640"/>
            <p14:sldId id="2147483642"/>
            <p14:sldId id="264"/>
            <p14:sldId id="2147483641"/>
            <p14:sldId id="262"/>
            <p14:sldId id="263"/>
            <p14:sldId id="265"/>
            <p14:sldId id="2147483644"/>
            <p14:sldId id="259"/>
            <p14:sldId id="2147469980"/>
            <p14:sldId id="2147483633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20F30E-024A-9D09-C7F5-0CB3A44B035E}" name="David Ortinau" initials="DO" userId="S::daortin@microsoft.com::b5e4c80a-90cf-4955-b38f-12665be84c5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40E6"/>
    <a:srgbClr val="8E71E3"/>
    <a:srgbClr val="D600AA"/>
    <a:srgbClr val="AAB3FA"/>
    <a:srgbClr val="3D8AFF"/>
    <a:srgbClr val="C1BCF3"/>
    <a:srgbClr val="1E0756"/>
    <a:srgbClr val="0657B2"/>
    <a:srgbClr val="EEEAFA"/>
    <a:srgbClr val="1F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8"/>
    <p:restoredTop sz="65274"/>
  </p:normalViewPr>
  <p:slideViewPr>
    <p:cSldViewPr snapToGrid="0">
      <p:cViewPr varScale="1">
        <p:scale>
          <a:sx n="32" d="100"/>
          <a:sy n="32" d="100"/>
        </p:scale>
        <p:origin x="240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5363F6-A55F-D34E-8E13-5CAB6CE6BCB1}" type="doc">
      <dgm:prSet loTypeId="urn:microsoft.com/office/officeart/2005/8/layout/hChevron3" loCatId="" qsTypeId="urn:microsoft.com/office/officeart/2005/8/quickstyle/simple1" qsCatId="simple" csTypeId="urn:microsoft.com/office/officeart/2005/8/colors/accent1_3" csCatId="accent1" phldr="1"/>
      <dgm:spPr/>
    </dgm:pt>
    <dgm:pt modelId="{46F90E43-3BC4-874B-99AC-101CB29DCEDA}">
      <dgm:prSet phldrT="[Text]" custT="1"/>
      <dgm:spPr/>
      <dgm:t>
        <a:bodyPr lIns="0"/>
        <a:lstStyle/>
        <a:p>
          <a:r>
            <a:rPr lang="en-US" sz="4000" dirty="0"/>
            <a:t>XAML</a:t>
          </a:r>
        </a:p>
      </dgm:t>
    </dgm:pt>
    <dgm:pt modelId="{6A890158-04A6-BA40-ABBC-95768F391ADE}" type="parTrans" cxnId="{3AA51F48-BD5A-374A-9C9E-DA9012F9C3E7}">
      <dgm:prSet/>
      <dgm:spPr/>
      <dgm:t>
        <a:bodyPr/>
        <a:lstStyle/>
        <a:p>
          <a:endParaRPr lang="en-US" sz="4000"/>
        </a:p>
      </dgm:t>
    </dgm:pt>
    <dgm:pt modelId="{B72975E4-A649-E641-A731-1605005885CB}" type="sibTrans" cxnId="{3AA51F48-BD5A-374A-9C9E-DA9012F9C3E7}">
      <dgm:prSet/>
      <dgm:spPr/>
      <dgm:t>
        <a:bodyPr/>
        <a:lstStyle/>
        <a:p>
          <a:endParaRPr lang="en-US" sz="4000"/>
        </a:p>
      </dgm:t>
    </dgm:pt>
    <dgm:pt modelId="{691C3AA4-FCC5-3D45-BAB7-47A43F75173A}">
      <dgm:prSet phldrT="[Text]" custT="1"/>
      <dgm:spPr/>
      <dgm:t>
        <a:bodyPr lIns="0"/>
        <a:lstStyle/>
        <a:p>
          <a:r>
            <a:rPr lang="en-US" sz="4000" dirty="0"/>
            <a:t>Validation</a:t>
          </a:r>
        </a:p>
      </dgm:t>
    </dgm:pt>
    <dgm:pt modelId="{7B28602F-44B4-BA41-AF97-D6871BFC74A6}" type="parTrans" cxnId="{1A4B9DBA-A677-4D44-922A-ED4A947127B3}">
      <dgm:prSet/>
      <dgm:spPr/>
      <dgm:t>
        <a:bodyPr/>
        <a:lstStyle/>
        <a:p>
          <a:endParaRPr lang="en-US" sz="4000"/>
        </a:p>
      </dgm:t>
    </dgm:pt>
    <dgm:pt modelId="{40A46DBC-280C-3A47-882E-B6BEF60844DD}" type="sibTrans" cxnId="{1A4B9DBA-A677-4D44-922A-ED4A947127B3}">
      <dgm:prSet/>
      <dgm:spPr/>
      <dgm:t>
        <a:bodyPr/>
        <a:lstStyle/>
        <a:p>
          <a:endParaRPr lang="en-US" sz="4000"/>
        </a:p>
      </dgm:t>
    </dgm:pt>
    <dgm:pt modelId="{9077E44F-7653-2F4B-BBB0-72AB0A18AE99}">
      <dgm:prSet phldrT="[Text]" custT="1"/>
      <dgm:spPr/>
      <dgm:t>
        <a:bodyPr lIns="0"/>
        <a:lstStyle/>
        <a:p>
          <a:r>
            <a:rPr lang="en-US" sz="3200" dirty="0"/>
            <a:t>Runtime Inflation w/ Reflection</a:t>
          </a:r>
        </a:p>
      </dgm:t>
    </dgm:pt>
    <dgm:pt modelId="{36DB0975-1803-F54E-ADB8-59E36094BD37}" type="parTrans" cxnId="{3A75002D-D3A2-A040-AA0C-215FB2ECA7E0}">
      <dgm:prSet/>
      <dgm:spPr/>
      <dgm:t>
        <a:bodyPr/>
        <a:lstStyle/>
        <a:p>
          <a:endParaRPr lang="en-US" sz="4000"/>
        </a:p>
      </dgm:t>
    </dgm:pt>
    <dgm:pt modelId="{04DA5A6D-FAE8-0D46-A573-224DED7AE8D5}" type="sibTrans" cxnId="{3A75002D-D3A2-A040-AA0C-215FB2ECA7E0}">
      <dgm:prSet/>
      <dgm:spPr/>
      <dgm:t>
        <a:bodyPr/>
        <a:lstStyle/>
        <a:p>
          <a:endParaRPr lang="en-US" sz="4000"/>
        </a:p>
      </dgm:t>
    </dgm:pt>
    <dgm:pt modelId="{1681A682-ABD8-8147-9583-F186F65D5CBD}">
      <dgm:prSet custT="1"/>
      <dgm:spPr/>
      <dgm:t>
        <a:bodyPr lIns="0" rIns="0"/>
        <a:lstStyle/>
        <a:p>
          <a:r>
            <a:rPr lang="en-US" sz="4000" dirty="0"/>
            <a:t>Visual Tree</a:t>
          </a:r>
        </a:p>
      </dgm:t>
    </dgm:pt>
    <dgm:pt modelId="{95A2CB8B-5A05-3E40-B807-2E8BF07CEC5B}" type="parTrans" cxnId="{F1104A56-45A7-8D4B-B968-87D178D81E1A}">
      <dgm:prSet/>
      <dgm:spPr/>
      <dgm:t>
        <a:bodyPr/>
        <a:lstStyle/>
        <a:p>
          <a:endParaRPr lang="en-US" sz="4000"/>
        </a:p>
      </dgm:t>
    </dgm:pt>
    <dgm:pt modelId="{12EF71C0-874F-314F-87B8-FC2BA0905AB5}" type="sibTrans" cxnId="{F1104A56-45A7-8D4B-B968-87D178D81E1A}">
      <dgm:prSet/>
      <dgm:spPr/>
      <dgm:t>
        <a:bodyPr/>
        <a:lstStyle/>
        <a:p>
          <a:endParaRPr lang="en-US" sz="4000"/>
        </a:p>
      </dgm:t>
    </dgm:pt>
    <dgm:pt modelId="{32225443-8E85-334E-93BF-18675CFA07D9}" type="pres">
      <dgm:prSet presAssocID="{275363F6-A55F-D34E-8E13-5CAB6CE6BCB1}" presName="Name0" presStyleCnt="0">
        <dgm:presLayoutVars>
          <dgm:dir/>
          <dgm:resizeHandles val="exact"/>
        </dgm:presLayoutVars>
      </dgm:prSet>
      <dgm:spPr/>
    </dgm:pt>
    <dgm:pt modelId="{0EBD4D9D-657A-1E44-980C-980F382D4EDC}" type="pres">
      <dgm:prSet presAssocID="{46F90E43-3BC4-874B-99AC-101CB29DCEDA}" presName="parTxOnly" presStyleLbl="node1" presStyleIdx="0" presStyleCnt="4" custScaleX="69703" custLinFactNeighborX="-572" custLinFactNeighborY="-64739">
        <dgm:presLayoutVars>
          <dgm:bulletEnabled val="1"/>
        </dgm:presLayoutVars>
      </dgm:prSet>
      <dgm:spPr/>
    </dgm:pt>
    <dgm:pt modelId="{B2C847F6-4383-B54B-9CF0-297D5887C688}" type="pres">
      <dgm:prSet presAssocID="{B72975E4-A649-E641-A731-1605005885CB}" presName="parSpace" presStyleCnt="0"/>
      <dgm:spPr/>
    </dgm:pt>
    <dgm:pt modelId="{019A4EFF-50C2-784D-BACD-1AFD417EA61C}" type="pres">
      <dgm:prSet presAssocID="{691C3AA4-FCC5-3D45-BAB7-47A43F75173A}" presName="parTxOnly" presStyleLbl="node1" presStyleIdx="1" presStyleCnt="4" custScaleX="82158">
        <dgm:presLayoutVars>
          <dgm:bulletEnabled val="1"/>
        </dgm:presLayoutVars>
      </dgm:prSet>
      <dgm:spPr/>
    </dgm:pt>
    <dgm:pt modelId="{762DBD6D-FE81-0442-8A75-290D0D055B2D}" type="pres">
      <dgm:prSet presAssocID="{40A46DBC-280C-3A47-882E-B6BEF60844DD}" presName="parSpace" presStyleCnt="0"/>
      <dgm:spPr/>
    </dgm:pt>
    <dgm:pt modelId="{3C9E3F26-8EC6-7D45-979E-21B0E5C9EB40}" type="pres">
      <dgm:prSet presAssocID="{9077E44F-7653-2F4B-BBB0-72AB0A18AE99}" presName="parTxOnly" presStyleLbl="node1" presStyleIdx="2" presStyleCnt="4" custScaleX="110591">
        <dgm:presLayoutVars>
          <dgm:bulletEnabled val="1"/>
        </dgm:presLayoutVars>
      </dgm:prSet>
      <dgm:spPr/>
    </dgm:pt>
    <dgm:pt modelId="{D4BE3013-5BA4-5143-9C5D-163EAEFD33FF}" type="pres">
      <dgm:prSet presAssocID="{04DA5A6D-FAE8-0D46-A573-224DED7AE8D5}" presName="parSpace" presStyleCnt="0"/>
      <dgm:spPr/>
    </dgm:pt>
    <dgm:pt modelId="{C8ED0206-11C1-EC4C-925D-E0197325309C}" type="pres">
      <dgm:prSet presAssocID="{1681A682-ABD8-8147-9583-F186F65D5CB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BBFFC10-FBCE-9048-B304-42BE45670712}" type="presOf" srcId="{1681A682-ABD8-8147-9583-F186F65D5CBD}" destId="{C8ED0206-11C1-EC4C-925D-E0197325309C}" srcOrd="0" destOrd="0" presId="urn:microsoft.com/office/officeart/2005/8/layout/hChevron3"/>
    <dgm:cxn modelId="{3A75002D-D3A2-A040-AA0C-215FB2ECA7E0}" srcId="{275363F6-A55F-D34E-8E13-5CAB6CE6BCB1}" destId="{9077E44F-7653-2F4B-BBB0-72AB0A18AE99}" srcOrd="2" destOrd="0" parTransId="{36DB0975-1803-F54E-ADB8-59E36094BD37}" sibTransId="{04DA5A6D-FAE8-0D46-A573-224DED7AE8D5}"/>
    <dgm:cxn modelId="{630BD433-89DA-9F4F-A7DA-7C554275F67C}" type="presOf" srcId="{9077E44F-7653-2F4B-BBB0-72AB0A18AE99}" destId="{3C9E3F26-8EC6-7D45-979E-21B0E5C9EB40}" srcOrd="0" destOrd="0" presId="urn:microsoft.com/office/officeart/2005/8/layout/hChevron3"/>
    <dgm:cxn modelId="{3AA51F48-BD5A-374A-9C9E-DA9012F9C3E7}" srcId="{275363F6-A55F-D34E-8E13-5CAB6CE6BCB1}" destId="{46F90E43-3BC4-874B-99AC-101CB29DCEDA}" srcOrd="0" destOrd="0" parTransId="{6A890158-04A6-BA40-ABBC-95768F391ADE}" sibTransId="{B72975E4-A649-E641-A731-1605005885CB}"/>
    <dgm:cxn modelId="{A35B4A71-95A0-C64E-89D9-1ED48C210F76}" type="presOf" srcId="{691C3AA4-FCC5-3D45-BAB7-47A43F75173A}" destId="{019A4EFF-50C2-784D-BACD-1AFD417EA61C}" srcOrd="0" destOrd="0" presId="urn:microsoft.com/office/officeart/2005/8/layout/hChevron3"/>
    <dgm:cxn modelId="{F1104A56-45A7-8D4B-B968-87D178D81E1A}" srcId="{275363F6-A55F-D34E-8E13-5CAB6CE6BCB1}" destId="{1681A682-ABD8-8147-9583-F186F65D5CBD}" srcOrd="3" destOrd="0" parTransId="{95A2CB8B-5A05-3E40-B807-2E8BF07CEC5B}" sibTransId="{12EF71C0-874F-314F-87B8-FC2BA0905AB5}"/>
    <dgm:cxn modelId="{D778E59F-A674-EB43-9880-610482EC2B00}" type="presOf" srcId="{46F90E43-3BC4-874B-99AC-101CB29DCEDA}" destId="{0EBD4D9D-657A-1E44-980C-980F382D4EDC}" srcOrd="0" destOrd="0" presId="urn:microsoft.com/office/officeart/2005/8/layout/hChevron3"/>
    <dgm:cxn modelId="{1A4B9DBA-A677-4D44-922A-ED4A947127B3}" srcId="{275363F6-A55F-D34E-8E13-5CAB6CE6BCB1}" destId="{691C3AA4-FCC5-3D45-BAB7-47A43F75173A}" srcOrd="1" destOrd="0" parTransId="{7B28602F-44B4-BA41-AF97-D6871BFC74A6}" sibTransId="{40A46DBC-280C-3A47-882E-B6BEF60844DD}"/>
    <dgm:cxn modelId="{149CD4F4-1E92-9749-B421-A491FB7CC6C3}" type="presOf" srcId="{275363F6-A55F-D34E-8E13-5CAB6CE6BCB1}" destId="{32225443-8E85-334E-93BF-18675CFA07D9}" srcOrd="0" destOrd="0" presId="urn:microsoft.com/office/officeart/2005/8/layout/hChevron3"/>
    <dgm:cxn modelId="{626A7458-C6B4-DF42-9690-DDFF7328AA31}" type="presParOf" srcId="{32225443-8E85-334E-93BF-18675CFA07D9}" destId="{0EBD4D9D-657A-1E44-980C-980F382D4EDC}" srcOrd="0" destOrd="0" presId="urn:microsoft.com/office/officeart/2005/8/layout/hChevron3"/>
    <dgm:cxn modelId="{3436D752-7095-C945-84A1-A406A71685CA}" type="presParOf" srcId="{32225443-8E85-334E-93BF-18675CFA07D9}" destId="{B2C847F6-4383-B54B-9CF0-297D5887C688}" srcOrd="1" destOrd="0" presId="urn:microsoft.com/office/officeart/2005/8/layout/hChevron3"/>
    <dgm:cxn modelId="{A38F4623-3F60-AD42-B247-724BF6720DA6}" type="presParOf" srcId="{32225443-8E85-334E-93BF-18675CFA07D9}" destId="{019A4EFF-50C2-784D-BACD-1AFD417EA61C}" srcOrd="2" destOrd="0" presId="urn:microsoft.com/office/officeart/2005/8/layout/hChevron3"/>
    <dgm:cxn modelId="{AB541820-2864-C449-82F2-9C3558DCAC03}" type="presParOf" srcId="{32225443-8E85-334E-93BF-18675CFA07D9}" destId="{762DBD6D-FE81-0442-8A75-290D0D055B2D}" srcOrd="3" destOrd="0" presId="urn:microsoft.com/office/officeart/2005/8/layout/hChevron3"/>
    <dgm:cxn modelId="{DC6A9B71-9688-734D-9544-688B9BEDC45C}" type="presParOf" srcId="{32225443-8E85-334E-93BF-18675CFA07D9}" destId="{3C9E3F26-8EC6-7D45-979E-21B0E5C9EB40}" srcOrd="4" destOrd="0" presId="urn:microsoft.com/office/officeart/2005/8/layout/hChevron3"/>
    <dgm:cxn modelId="{3ED1A83C-21AC-DB48-94A1-E3EEA8E24D30}" type="presParOf" srcId="{32225443-8E85-334E-93BF-18675CFA07D9}" destId="{D4BE3013-5BA4-5143-9C5D-163EAEFD33FF}" srcOrd="5" destOrd="0" presId="urn:microsoft.com/office/officeart/2005/8/layout/hChevron3"/>
    <dgm:cxn modelId="{F79824B5-C7C2-704E-9FF8-46B78D58F7DA}" type="presParOf" srcId="{32225443-8E85-334E-93BF-18675CFA07D9}" destId="{C8ED0206-11C1-EC4C-925D-E0197325309C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5363F6-A55F-D34E-8E13-5CAB6CE6BCB1}" type="doc">
      <dgm:prSet loTypeId="urn:microsoft.com/office/officeart/2005/8/layout/hChevron3" loCatId="" qsTypeId="urn:microsoft.com/office/officeart/2005/8/quickstyle/simple1" qsCatId="simple" csTypeId="urn:microsoft.com/office/officeart/2005/8/colors/accent1_3" csCatId="accent1" phldr="1"/>
      <dgm:spPr/>
    </dgm:pt>
    <dgm:pt modelId="{46F90E43-3BC4-874B-99AC-101CB29DCEDA}">
      <dgm:prSet phldrT="[Text]" custT="1"/>
      <dgm:spPr/>
      <dgm:t>
        <a:bodyPr lIns="0"/>
        <a:lstStyle/>
        <a:p>
          <a:r>
            <a:rPr lang="en-US" sz="4000" dirty="0"/>
            <a:t>XAML</a:t>
          </a:r>
        </a:p>
      </dgm:t>
    </dgm:pt>
    <dgm:pt modelId="{6A890158-04A6-BA40-ABBC-95768F391ADE}" type="parTrans" cxnId="{3AA51F48-BD5A-374A-9C9E-DA9012F9C3E7}">
      <dgm:prSet/>
      <dgm:spPr/>
      <dgm:t>
        <a:bodyPr/>
        <a:lstStyle/>
        <a:p>
          <a:endParaRPr lang="en-US" sz="4000"/>
        </a:p>
      </dgm:t>
    </dgm:pt>
    <dgm:pt modelId="{B72975E4-A649-E641-A731-1605005885CB}" type="sibTrans" cxnId="{3AA51F48-BD5A-374A-9C9E-DA9012F9C3E7}">
      <dgm:prSet/>
      <dgm:spPr/>
      <dgm:t>
        <a:bodyPr/>
        <a:lstStyle/>
        <a:p>
          <a:endParaRPr lang="en-US" sz="4000"/>
        </a:p>
      </dgm:t>
    </dgm:pt>
    <dgm:pt modelId="{691C3AA4-FCC5-3D45-BAB7-47A43F75173A}">
      <dgm:prSet phldrT="[Text]" custT="1"/>
      <dgm:spPr/>
      <dgm:t>
        <a:bodyPr lIns="0"/>
        <a:lstStyle/>
        <a:p>
          <a:r>
            <a:rPr lang="en-US" sz="4000" dirty="0"/>
            <a:t>Validation</a:t>
          </a:r>
        </a:p>
      </dgm:t>
    </dgm:pt>
    <dgm:pt modelId="{7B28602F-44B4-BA41-AF97-D6871BFC74A6}" type="parTrans" cxnId="{1A4B9DBA-A677-4D44-922A-ED4A947127B3}">
      <dgm:prSet/>
      <dgm:spPr/>
      <dgm:t>
        <a:bodyPr/>
        <a:lstStyle/>
        <a:p>
          <a:endParaRPr lang="en-US" sz="4000"/>
        </a:p>
      </dgm:t>
    </dgm:pt>
    <dgm:pt modelId="{40A46DBC-280C-3A47-882E-B6BEF60844DD}" type="sibTrans" cxnId="{1A4B9DBA-A677-4D44-922A-ED4A947127B3}">
      <dgm:prSet/>
      <dgm:spPr/>
      <dgm:t>
        <a:bodyPr/>
        <a:lstStyle/>
        <a:p>
          <a:endParaRPr lang="en-US" sz="4000"/>
        </a:p>
      </dgm:t>
    </dgm:pt>
    <dgm:pt modelId="{0D04FEDA-D4FB-2C4E-A9A3-5B4802ACFE3A}">
      <dgm:prSet phldrT="[Text]" custT="1"/>
      <dgm:spPr/>
      <dgm:t>
        <a:bodyPr lIns="0"/>
        <a:lstStyle/>
        <a:p>
          <a:r>
            <a:rPr lang="en-US" sz="4000" dirty="0"/>
            <a:t>IL</a:t>
          </a:r>
        </a:p>
      </dgm:t>
    </dgm:pt>
    <dgm:pt modelId="{6AB6E586-95C9-D644-A93E-C1922994AAB2}" type="parTrans" cxnId="{12AE233E-6C94-1649-A7BC-F8A63879901B}">
      <dgm:prSet/>
      <dgm:spPr/>
      <dgm:t>
        <a:bodyPr/>
        <a:lstStyle/>
        <a:p>
          <a:endParaRPr lang="en-US" sz="4000"/>
        </a:p>
      </dgm:t>
    </dgm:pt>
    <dgm:pt modelId="{0418A4BE-C35D-174D-BD6F-79D0426F62E7}" type="sibTrans" cxnId="{12AE233E-6C94-1649-A7BC-F8A63879901B}">
      <dgm:prSet/>
      <dgm:spPr/>
      <dgm:t>
        <a:bodyPr/>
        <a:lstStyle/>
        <a:p>
          <a:endParaRPr lang="en-US" sz="4000"/>
        </a:p>
      </dgm:t>
    </dgm:pt>
    <dgm:pt modelId="{D6A05104-4FC1-6045-9BDD-3BFFD02F3440}">
      <dgm:prSet custT="1"/>
      <dgm:spPr/>
      <dgm:t>
        <a:bodyPr lIns="0"/>
        <a:lstStyle/>
        <a:p>
          <a:r>
            <a:rPr lang="en-US" sz="4000" dirty="0"/>
            <a:t>Visual Tree</a:t>
          </a:r>
        </a:p>
      </dgm:t>
    </dgm:pt>
    <dgm:pt modelId="{3BF15C89-8409-544D-9511-DCBD8960A371}" type="parTrans" cxnId="{9F745D65-35A7-0F40-9E28-7CB042B36047}">
      <dgm:prSet/>
      <dgm:spPr/>
      <dgm:t>
        <a:bodyPr/>
        <a:lstStyle/>
        <a:p>
          <a:endParaRPr lang="en-US" sz="4000"/>
        </a:p>
      </dgm:t>
    </dgm:pt>
    <dgm:pt modelId="{82354793-5CC2-254A-9538-FC2713E6C8E1}" type="sibTrans" cxnId="{9F745D65-35A7-0F40-9E28-7CB042B36047}">
      <dgm:prSet/>
      <dgm:spPr/>
      <dgm:t>
        <a:bodyPr/>
        <a:lstStyle/>
        <a:p>
          <a:endParaRPr lang="en-US" sz="4000"/>
        </a:p>
      </dgm:t>
    </dgm:pt>
    <dgm:pt modelId="{32225443-8E85-334E-93BF-18675CFA07D9}" type="pres">
      <dgm:prSet presAssocID="{275363F6-A55F-D34E-8E13-5CAB6CE6BCB1}" presName="Name0" presStyleCnt="0">
        <dgm:presLayoutVars>
          <dgm:dir/>
          <dgm:resizeHandles val="exact"/>
        </dgm:presLayoutVars>
      </dgm:prSet>
      <dgm:spPr/>
    </dgm:pt>
    <dgm:pt modelId="{0EBD4D9D-657A-1E44-980C-980F382D4EDC}" type="pres">
      <dgm:prSet presAssocID="{46F90E43-3BC4-874B-99AC-101CB29DCEDA}" presName="parTxOnly" presStyleLbl="node1" presStyleIdx="0" presStyleCnt="4" custScaleX="69703" custLinFactNeighborX="-572" custLinFactNeighborY="-64739">
        <dgm:presLayoutVars>
          <dgm:bulletEnabled val="1"/>
        </dgm:presLayoutVars>
      </dgm:prSet>
      <dgm:spPr/>
    </dgm:pt>
    <dgm:pt modelId="{B2C847F6-4383-B54B-9CF0-297D5887C688}" type="pres">
      <dgm:prSet presAssocID="{B72975E4-A649-E641-A731-1605005885CB}" presName="parSpace" presStyleCnt="0"/>
      <dgm:spPr/>
    </dgm:pt>
    <dgm:pt modelId="{019A4EFF-50C2-784D-BACD-1AFD417EA61C}" type="pres">
      <dgm:prSet presAssocID="{691C3AA4-FCC5-3D45-BAB7-47A43F75173A}" presName="parTxOnly" presStyleLbl="node1" presStyleIdx="1" presStyleCnt="4" custScaleX="82158">
        <dgm:presLayoutVars>
          <dgm:bulletEnabled val="1"/>
        </dgm:presLayoutVars>
      </dgm:prSet>
      <dgm:spPr/>
    </dgm:pt>
    <dgm:pt modelId="{762DBD6D-FE81-0442-8A75-290D0D055B2D}" type="pres">
      <dgm:prSet presAssocID="{40A46DBC-280C-3A47-882E-B6BEF60844DD}" presName="parSpace" presStyleCnt="0"/>
      <dgm:spPr/>
    </dgm:pt>
    <dgm:pt modelId="{989F002B-DCF8-DD49-9D73-04CD7A42B625}" type="pres">
      <dgm:prSet presAssocID="{0D04FEDA-D4FB-2C4E-A9A3-5B4802ACFE3A}" presName="parTxOnly" presStyleLbl="node1" presStyleIdx="2" presStyleCnt="4">
        <dgm:presLayoutVars>
          <dgm:bulletEnabled val="1"/>
        </dgm:presLayoutVars>
      </dgm:prSet>
      <dgm:spPr/>
    </dgm:pt>
    <dgm:pt modelId="{8321BD30-B40A-B34B-99D3-4FFD39F42F03}" type="pres">
      <dgm:prSet presAssocID="{0418A4BE-C35D-174D-BD6F-79D0426F62E7}" presName="parSpace" presStyleCnt="0"/>
      <dgm:spPr/>
    </dgm:pt>
    <dgm:pt modelId="{EEAE8FD2-2416-D841-96B0-BEF82D7F8D75}" type="pres">
      <dgm:prSet presAssocID="{D6A05104-4FC1-6045-9BDD-3BFFD02F3440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12AE233E-6C94-1649-A7BC-F8A63879901B}" srcId="{275363F6-A55F-D34E-8E13-5CAB6CE6BCB1}" destId="{0D04FEDA-D4FB-2C4E-A9A3-5B4802ACFE3A}" srcOrd="2" destOrd="0" parTransId="{6AB6E586-95C9-D644-A93E-C1922994AAB2}" sibTransId="{0418A4BE-C35D-174D-BD6F-79D0426F62E7}"/>
    <dgm:cxn modelId="{9F745D65-35A7-0F40-9E28-7CB042B36047}" srcId="{275363F6-A55F-D34E-8E13-5CAB6CE6BCB1}" destId="{D6A05104-4FC1-6045-9BDD-3BFFD02F3440}" srcOrd="3" destOrd="0" parTransId="{3BF15C89-8409-544D-9511-DCBD8960A371}" sibTransId="{82354793-5CC2-254A-9538-FC2713E6C8E1}"/>
    <dgm:cxn modelId="{3AA51F48-BD5A-374A-9C9E-DA9012F9C3E7}" srcId="{275363F6-A55F-D34E-8E13-5CAB6CE6BCB1}" destId="{46F90E43-3BC4-874B-99AC-101CB29DCEDA}" srcOrd="0" destOrd="0" parTransId="{6A890158-04A6-BA40-ABBC-95768F391ADE}" sibTransId="{B72975E4-A649-E641-A731-1605005885CB}"/>
    <dgm:cxn modelId="{A35B4A71-95A0-C64E-89D9-1ED48C210F76}" type="presOf" srcId="{691C3AA4-FCC5-3D45-BAB7-47A43F75173A}" destId="{019A4EFF-50C2-784D-BACD-1AFD417EA61C}" srcOrd="0" destOrd="0" presId="urn:microsoft.com/office/officeart/2005/8/layout/hChevron3"/>
    <dgm:cxn modelId="{D778E59F-A674-EB43-9880-610482EC2B00}" type="presOf" srcId="{46F90E43-3BC4-874B-99AC-101CB29DCEDA}" destId="{0EBD4D9D-657A-1E44-980C-980F382D4EDC}" srcOrd="0" destOrd="0" presId="urn:microsoft.com/office/officeart/2005/8/layout/hChevron3"/>
    <dgm:cxn modelId="{1A4B9DBA-A677-4D44-922A-ED4A947127B3}" srcId="{275363F6-A55F-D34E-8E13-5CAB6CE6BCB1}" destId="{691C3AA4-FCC5-3D45-BAB7-47A43F75173A}" srcOrd="1" destOrd="0" parTransId="{7B28602F-44B4-BA41-AF97-D6871BFC74A6}" sibTransId="{40A46DBC-280C-3A47-882E-B6BEF60844DD}"/>
    <dgm:cxn modelId="{D65186C0-1AFB-2649-BB01-185F12DD2CB3}" type="presOf" srcId="{D6A05104-4FC1-6045-9BDD-3BFFD02F3440}" destId="{EEAE8FD2-2416-D841-96B0-BEF82D7F8D75}" srcOrd="0" destOrd="0" presId="urn:microsoft.com/office/officeart/2005/8/layout/hChevron3"/>
    <dgm:cxn modelId="{149CD4F4-1E92-9749-B421-A491FB7CC6C3}" type="presOf" srcId="{275363F6-A55F-D34E-8E13-5CAB6CE6BCB1}" destId="{32225443-8E85-334E-93BF-18675CFA07D9}" srcOrd="0" destOrd="0" presId="urn:microsoft.com/office/officeart/2005/8/layout/hChevron3"/>
    <dgm:cxn modelId="{FF63C3FC-9E4A-1C43-948C-B8EB4E21696D}" type="presOf" srcId="{0D04FEDA-D4FB-2C4E-A9A3-5B4802ACFE3A}" destId="{989F002B-DCF8-DD49-9D73-04CD7A42B625}" srcOrd="0" destOrd="0" presId="urn:microsoft.com/office/officeart/2005/8/layout/hChevron3"/>
    <dgm:cxn modelId="{626A7458-C6B4-DF42-9690-DDFF7328AA31}" type="presParOf" srcId="{32225443-8E85-334E-93BF-18675CFA07D9}" destId="{0EBD4D9D-657A-1E44-980C-980F382D4EDC}" srcOrd="0" destOrd="0" presId="urn:microsoft.com/office/officeart/2005/8/layout/hChevron3"/>
    <dgm:cxn modelId="{3436D752-7095-C945-84A1-A406A71685CA}" type="presParOf" srcId="{32225443-8E85-334E-93BF-18675CFA07D9}" destId="{B2C847F6-4383-B54B-9CF0-297D5887C688}" srcOrd="1" destOrd="0" presId="urn:microsoft.com/office/officeart/2005/8/layout/hChevron3"/>
    <dgm:cxn modelId="{A38F4623-3F60-AD42-B247-724BF6720DA6}" type="presParOf" srcId="{32225443-8E85-334E-93BF-18675CFA07D9}" destId="{019A4EFF-50C2-784D-BACD-1AFD417EA61C}" srcOrd="2" destOrd="0" presId="urn:microsoft.com/office/officeart/2005/8/layout/hChevron3"/>
    <dgm:cxn modelId="{AB541820-2864-C449-82F2-9C3558DCAC03}" type="presParOf" srcId="{32225443-8E85-334E-93BF-18675CFA07D9}" destId="{762DBD6D-FE81-0442-8A75-290D0D055B2D}" srcOrd="3" destOrd="0" presId="urn:microsoft.com/office/officeart/2005/8/layout/hChevron3"/>
    <dgm:cxn modelId="{548B38BB-2496-914E-92CC-750886D8CE80}" type="presParOf" srcId="{32225443-8E85-334E-93BF-18675CFA07D9}" destId="{989F002B-DCF8-DD49-9D73-04CD7A42B625}" srcOrd="4" destOrd="0" presId="urn:microsoft.com/office/officeart/2005/8/layout/hChevron3"/>
    <dgm:cxn modelId="{CFA9420B-1D39-FF47-9252-593D4B6C8D30}" type="presParOf" srcId="{32225443-8E85-334E-93BF-18675CFA07D9}" destId="{8321BD30-B40A-B34B-99D3-4FFD39F42F03}" srcOrd="5" destOrd="0" presId="urn:microsoft.com/office/officeart/2005/8/layout/hChevron3"/>
    <dgm:cxn modelId="{A256013A-B9A2-2C4B-BC37-2DF20B9B9FD3}" type="presParOf" srcId="{32225443-8E85-334E-93BF-18675CFA07D9}" destId="{EEAE8FD2-2416-D841-96B0-BEF82D7F8D7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5363F6-A55F-D34E-8E13-5CAB6CE6BCB1}" type="doc">
      <dgm:prSet loTypeId="urn:microsoft.com/office/officeart/2005/8/layout/hChevron3" loCatId="" qsTypeId="urn:microsoft.com/office/officeart/2005/8/quickstyle/simple1" qsCatId="simple" csTypeId="urn:microsoft.com/office/officeart/2005/8/colors/accent3_3" csCatId="accent3" phldr="1"/>
      <dgm:spPr/>
    </dgm:pt>
    <dgm:pt modelId="{46F90E43-3BC4-874B-99AC-101CB29DCEDA}">
      <dgm:prSet phldrT="[Text]" custT="1"/>
      <dgm:spPr/>
      <dgm:t>
        <a:bodyPr lIns="0"/>
        <a:lstStyle/>
        <a:p>
          <a:r>
            <a:rPr lang="en-US" sz="4000" dirty="0"/>
            <a:t>XAML</a:t>
          </a:r>
        </a:p>
      </dgm:t>
    </dgm:pt>
    <dgm:pt modelId="{6A890158-04A6-BA40-ABBC-95768F391ADE}" type="parTrans" cxnId="{3AA51F48-BD5A-374A-9C9E-DA9012F9C3E7}">
      <dgm:prSet/>
      <dgm:spPr/>
      <dgm:t>
        <a:bodyPr/>
        <a:lstStyle/>
        <a:p>
          <a:endParaRPr lang="en-US" sz="4000"/>
        </a:p>
      </dgm:t>
    </dgm:pt>
    <dgm:pt modelId="{B72975E4-A649-E641-A731-1605005885CB}" type="sibTrans" cxnId="{3AA51F48-BD5A-374A-9C9E-DA9012F9C3E7}">
      <dgm:prSet/>
      <dgm:spPr/>
      <dgm:t>
        <a:bodyPr/>
        <a:lstStyle/>
        <a:p>
          <a:endParaRPr lang="en-US" sz="4000"/>
        </a:p>
      </dgm:t>
    </dgm:pt>
    <dgm:pt modelId="{691C3AA4-FCC5-3D45-BAB7-47A43F75173A}">
      <dgm:prSet phldrT="[Text]" custT="1"/>
      <dgm:spPr/>
      <dgm:t>
        <a:bodyPr/>
        <a:lstStyle/>
        <a:p>
          <a:r>
            <a:rPr lang="en-US" sz="4000" dirty="0"/>
            <a:t>Roslyn Validation</a:t>
          </a:r>
        </a:p>
      </dgm:t>
    </dgm:pt>
    <dgm:pt modelId="{7B28602F-44B4-BA41-AF97-D6871BFC74A6}" type="parTrans" cxnId="{1A4B9DBA-A677-4D44-922A-ED4A947127B3}">
      <dgm:prSet/>
      <dgm:spPr/>
      <dgm:t>
        <a:bodyPr/>
        <a:lstStyle/>
        <a:p>
          <a:endParaRPr lang="en-US" sz="4000"/>
        </a:p>
      </dgm:t>
    </dgm:pt>
    <dgm:pt modelId="{40A46DBC-280C-3A47-882E-B6BEF60844DD}" type="sibTrans" cxnId="{1A4B9DBA-A677-4D44-922A-ED4A947127B3}">
      <dgm:prSet/>
      <dgm:spPr/>
      <dgm:t>
        <a:bodyPr/>
        <a:lstStyle/>
        <a:p>
          <a:endParaRPr lang="en-US" sz="4000"/>
        </a:p>
      </dgm:t>
    </dgm:pt>
    <dgm:pt modelId="{9077E44F-7653-2F4B-BBB0-72AB0A18AE99}">
      <dgm:prSet phldrT="[Text]" custT="1"/>
      <dgm:spPr/>
      <dgm:t>
        <a:bodyPr/>
        <a:lstStyle/>
        <a:p>
          <a:r>
            <a:rPr lang="en-US" sz="4000" dirty="0"/>
            <a:t>Visual Tree</a:t>
          </a:r>
        </a:p>
      </dgm:t>
    </dgm:pt>
    <dgm:pt modelId="{36DB0975-1803-F54E-ADB8-59E36094BD37}" type="parTrans" cxnId="{3A75002D-D3A2-A040-AA0C-215FB2ECA7E0}">
      <dgm:prSet/>
      <dgm:spPr/>
      <dgm:t>
        <a:bodyPr/>
        <a:lstStyle/>
        <a:p>
          <a:endParaRPr lang="en-US" sz="4000"/>
        </a:p>
      </dgm:t>
    </dgm:pt>
    <dgm:pt modelId="{04DA5A6D-FAE8-0D46-A573-224DED7AE8D5}" type="sibTrans" cxnId="{3A75002D-D3A2-A040-AA0C-215FB2ECA7E0}">
      <dgm:prSet/>
      <dgm:spPr/>
      <dgm:t>
        <a:bodyPr/>
        <a:lstStyle/>
        <a:p>
          <a:endParaRPr lang="en-US" sz="4000"/>
        </a:p>
      </dgm:t>
    </dgm:pt>
    <dgm:pt modelId="{0D04FEDA-D4FB-2C4E-A9A3-5B4802ACFE3A}">
      <dgm:prSet phldrT="[Text]" custT="1"/>
      <dgm:spPr/>
      <dgm:t>
        <a:bodyPr/>
        <a:lstStyle/>
        <a:p>
          <a:r>
            <a:rPr lang="en-US" sz="4000" dirty="0"/>
            <a:t>C#</a:t>
          </a:r>
        </a:p>
      </dgm:t>
    </dgm:pt>
    <dgm:pt modelId="{6AB6E586-95C9-D644-A93E-C1922994AAB2}" type="parTrans" cxnId="{12AE233E-6C94-1649-A7BC-F8A63879901B}">
      <dgm:prSet/>
      <dgm:spPr/>
      <dgm:t>
        <a:bodyPr/>
        <a:lstStyle/>
        <a:p>
          <a:endParaRPr lang="en-US" sz="4000"/>
        </a:p>
      </dgm:t>
    </dgm:pt>
    <dgm:pt modelId="{0418A4BE-C35D-174D-BD6F-79D0426F62E7}" type="sibTrans" cxnId="{12AE233E-6C94-1649-A7BC-F8A63879901B}">
      <dgm:prSet/>
      <dgm:spPr/>
      <dgm:t>
        <a:bodyPr/>
        <a:lstStyle/>
        <a:p>
          <a:endParaRPr lang="en-US" sz="4000"/>
        </a:p>
      </dgm:t>
    </dgm:pt>
    <dgm:pt modelId="{8340E8F0-5D11-6146-8E7E-3C83F6D7C2ED}">
      <dgm:prSet custT="1"/>
      <dgm:spPr/>
      <dgm:t>
        <a:bodyPr/>
        <a:lstStyle/>
        <a:p>
          <a:r>
            <a:rPr lang="en-US" sz="4000" dirty="0"/>
            <a:t>IL</a:t>
          </a:r>
        </a:p>
      </dgm:t>
    </dgm:pt>
    <dgm:pt modelId="{EEA98CBF-7D01-D44E-9266-62C941E2B141}" type="parTrans" cxnId="{355175C3-9231-6147-BAC4-7E0C913FAD47}">
      <dgm:prSet/>
      <dgm:spPr/>
      <dgm:t>
        <a:bodyPr/>
        <a:lstStyle/>
        <a:p>
          <a:endParaRPr lang="en-US" sz="4000"/>
        </a:p>
      </dgm:t>
    </dgm:pt>
    <dgm:pt modelId="{23E5A791-8CE5-F54F-8073-F08F231E4861}" type="sibTrans" cxnId="{355175C3-9231-6147-BAC4-7E0C913FAD47}">
      <dgm:prSet/>
      <dgm:spPr/>
      <dgm:t>
        <a:bodyPr/>
        <a:lstStyle/>
        <a:p>
          <a:endParaRPr lang="en-US" sz="4000"/>
        </a:p>
      </dgm:t>
    </dgm:pt>
    <dgm:pt modelId="{32225443-8E85-334E-93BF-18675CFA07D9}" type="pres">
      <dgm:prSet presAssocID="{275363F6-A55F-D34E-8E13-5CAB6CE6BCB1}" presName="Name0" presStyleCnt="0">
        <dgm:presLayoutVars>
          <dgm:dir/>
          <dgm:resizeHandles val="exact"/>
        </dgm:presLayoutVars>
      </dgm:prSet>
      <dgm:spPr/>
    </dgm:pt>
    <dgm:pt modelId="{0EBD4D9D-657A-1E44-980C-980F382D4EDC}" type="pres">
      <dgm:prSet presAssocID="{46F90E43-3BC4-874B-99AC-101CB29DCEDA}" presName="parTxOnly" presStyleLbl="node1" presStyleIdx="0" presStyleCnt="5" custScaleX="113904" custLinFactNeighborX="-572" custLinFactNeighborY="-64739">
        <dgm:presLayoutVars>
          <dgm:bulletEnabled val="1"/>
        </dgm:presLayoutVars>
      </dgm:prSet>
      <dgm:spPr/>
    </dgm:pt>
    <dgm:pt modelId="{B2C847F6-4383-B54B-9CF0-297D5887C688}" type="pres">
      <dgm:prSet presAssocID="{B72975E4-A649-E641-A731-1605005885CB}" presName="parSpace" presStyleCnt="0"/>
      <dgm:spPr/>
    </dgm:pt>
    <dgm:pt modelId="{019A4EFF-50C2-784D-BACD-1AFD417EA61C}" type="pres">
      <dgm:prSet presAssocID="{691C3AA4-FCC5-3D45-BAB7-47A43F75173A}" presName="parTxOnly" presStyleLbl="node1" presStyleIdx="1" presStyleCnt="5" custScaleX="159426">
        <dgm:presLayoutVars>
          <dgm:bulletEnabled val="1"/>
        </dgm:presLayoutVars>
      </dgm:prSet>
      <dgm:spPr/>
    </dgm:pt>
    <dgm:pt modelId="{762DBD6D-FE81-0442-8A75-290D0D055B2D}" type="pres">
      <dgm:prSet presAssocID="{40A46DBC-280C-3A47-882E-B6BEF60844DD}" presName="parSpace" presStyleCnt="0"/>
      <dgm:spPr/>
    </dgm:pt>
    <dgm:pt modelId="{989F002B-DCF8-DD49-9D73-04CD7A42B625}" type="pres">
      <dgm:prSet presAssocID="{0D04FEDA-D4FB-2C4E-A9A3-5B4802ACFE3A}" presName="parTxOnly" presStyleLbl="node1" presStyleIdx="2" presStyleCnt="5" custScaleX="81885">
        <dgm:presLayoutVars>
          <dgm:bulletEnabled val="1"/>
        </dgm:presLayoutVars>
      </dgm:prSet>
      <dgm:spPr/>
    </dgm:pt>
    <dgm:pt modelId="{8321BD30-B40A-B34B-99D3-4FFD39F42F03}" type="pres">
      <dgm:prSet presAssocID="{0418A4BE-C35D-174D-BD6F-79D0426F62E7}" presName="parSpace" presStyleCnt="0"/>
      <dgm:spPr/>
    </dgm:pt>
    <dgm:pt modelId="{2672B613-0A74-C341-8C2F-3E8302002A22}" type="pres">
      <dgm:prSet presAssocID="{8340E8F0-5D11-6146-8E7E-3C83F6D7C2ED}" presName="parTxOnly" presStyleLbl="node1" presStyleIdx="3" presStyleCnt="5" custScaleX="84903">
        <dgm:presLayoutVars>
          <dgm:bulletEnabled val="1"/>
        </dgm:presLayoutVars>
      </dgm:prSet>
      <dgm:spPr/>
    </dgm:pt>
    <dgm:pt modelId="{B217B08B-2826-B24F-82FA-299ED20FF38B}" type="pres">
      <dgm:prSet presAssocID="{23E5A791-8CE5-F54F-8073-F08F231E4861}" presName="parSpace" presStyleCnt="0"/>
      <dgm:spPr/>
    </dgm:pt>
    <dgm:pt modelId="{3C9E3F26-8EC6-7D45-979E-21B0E5C9EB40}" type="pres">
      <dgm:prSet presAssocID="{9077E44F-7653-2F4B-BBB0-72AB0A18AE99}" presName="parTxOnly" presStyleLbl="node1" presStyleIdx="4" presStyleCnt="5" custScaleX="145804">
        <dgm:presLayoutVars>
          <dgm:bulletEnabled val="1"/>
        </dgm:presLayoutVars>
      </dgm:prSet>
      <dgm:spPr/>
    </dgm:pt>
  </dgm:ptLst>
  <dgm:cxnLst>
    <dgm:cxn modelId="{3A75002D-D3A2-A040-AA0C-215FB2ECA7E0}" srcId="{275363F6-A55F-D34E-8E13-5CAB6CE6BCB1}" destId="{9077E44F-7653-2F4B-BBB0-72AB0A18AE99}" srcOrd="4" destOrd="0" parTransId="{36DB0975-1803-F54E-ADB8-59E36094BD37}" sibTransId="{04DA5A6D-FAE8-0D46-A573-224DED7AE8D5}"/>
    <dgm:cxn modelId="{630BD433-89DA-9F4F-A7DA-7C554275F67C}" type="presOf" srcId="{9077E44F-7653-2F4B-BBB0-72AB0A18AE99}" destId="{3C9E3F26-8EC6-7D45-979E-21B0E5C9EB40}" srcOrd="0" destOrd="0" presId="urn:microsoft.com/office/officeart/2005/8/layout/hChevron3"/>
    <dgm:cxn modelId="{12AE233E-6C94-1649-A7BC-F8A63879901B}" srcId="{275363F6-A55F-D34E-8E13-5CAB6CE6BCB1}" destId="{0D04FEDA-D4FB-2C4E-A9A3-5B4802ACFE3A}" srcOrd="2" destOrd="0" parTransId="{6AB6E586-95C9-D644-A93E-C1922994AAB2}" sibTransId="{0418A4BE-C35D-174D-BD6F-79D0426F62E7}"/>
    <dgm:cxn modelId="{3AA51F48-BD5A-374A-9C9E-DA9012F9C3E7}" srcId="{275363F6-A55F-D34E-8E13-5CAB6CE6BCB1}" destId="{46F90E43-3BC4-874B-99AC-101CB29DCEDA}" srcOrd="0" destOrd="0" parTransId="{6A890158-04A6-BA40-ABBC-95768F391ADE}" sibTransId="{B72975E4-A649-E641-A731-1605005885CB}"/>
    <dgm:cxn modelId="{A35B4A71-95A0-C64E-89D9-1ED48C210F76}" type="presOf" srcId="{691C3AA4-FCC5-3D45-BAB7-47A43F75173A}" destId="{019A4EFF-50C2-784D-BACD-1AFD417EA61C}" srcOrd="0" destOrd="0" presId="urn:microsoft.com/office/officeart/2005/8/layout/hChevron3"/>
    <dgm:cxn modelId="{D778E59F-A674-EB43-9880-610482EC2B00}" type="presOf" srcId="{46F90E43-3BC4-874B-99AC-101CB29DCEDA}" destId="{0EBD4D9D-657A-1E44-980C-980F382D4EDC}" srcOrd="0" destOrd="0" presId="urn:microsoft.com/office/officeart/2005/8/layout/hChevron3"/>
    <dgm:cxn modelId="{1A4B9DBA-A677-4D44-922A-ED4A947127B3}" srcId="{275363F6-A55F-D34E-8E13-5CAB6CE6BCB1}" destId="{691C3AA4-FCC5-3D45-BAB7-47A43F75173A}" srcOrd="1" destOrd="0" parTransId="{7B28602F-44B4-BA41-AF97-D6871BFC74A6}" sibTransId="{40A46DBC-280C-3A47-882E-B6BEF60844DD}"/>
    <dgm:cxn modelId="{355175C3-9231-6147-BAC4-7E0C913FAD47}" srcId="{275363F6-A55F-D34E-8E13-5CAB6CE6BCB1}" destId="{8340E8F0-5D11-6146-8E7E-3C83F6D7C2ED}" srcOrd="3" destOrd="0" parTransId="{EEA98CBF-7D01-D44E-9266-62C941E2B141}" sibTransId="{23E5A791-8CE5-F54F-8073-F08F231E4861}"/>
    <dgm:cxn modelId="{A50A0FDC-3E2A-0F4E-8813-A78F0920CF00}" type="presOf" srcId="{8340E8F0-5D11-6146-8E7E-3C83F6D7C2ED}" destId="{2672B613-0A74-C341-8C2F-3E8302002A22}" srcOrd="0" destOrd="0" presId="urn:microsoft.com/office/officeart/2005/8/layout/hChevron3"/>
    <dgm:cxn modelId="{149CD4F4-1E92-9749-B421-A491FB7CC6C3}" type="presOf" srcId="{275363F6-A55F-D34E-8E13-5CAB6CE6BCB1}" destId="{32225443-8E85-334E-93BF-18675CFA07D9}" srcOrd="0" destOrd="0" presId="urn:microsoft.com/office/officeart/2005/8/layout/hChevron3"/>
    <dgm:cxn modelId="{FF63C3FC-9E4A-1C43-948C-B8EB4E21696D}" type="presOf" srcId="{0D04FEDA-D4FB-2C4E-A9A3-5B4802ACFE3A}" destId="{989F002B-DCF8-DD49-9D73-04CD7A42B625}" srcOrd="0" destOrd="0" presId="urn:microsoft.com/office/officeart/2005/8/layout/hChevron3"/>
    <dgm:cxn modelId="{626A7458-C6B4-DF42-9690-DDFF7328AA31}" type="presParOf" srcId="{32225443-8E85-334E-93BF-18675CFA07D9}" destId="{0EBD4D9D-657A-1E44-980C-980F382D4EDC}" srcOrd="0" destOrd="0" presId="urn:microsoft.com/office/officeart/2005/8/layout/hChevron3"/>
    <dgm:cxn modelId="{3436D752-7095-C945-84A1-A406A71685CA}" type="presParOf" srcId="{32225443-8E85-334E-93BF-18675CFA07D9}" destId="{B2C847F6-4383-B54B-9CF0-297D5887C688}" srcOrd="1" destOrd="0" presId="urn:microsoft.com/office/officeart/2005/8/layout/hChevron3"/>
    <dgm:cxn modelId="{A38F4623-3F60-AD42-B247-724BF6720DA6}" type="presParOf" srcId="{32225443-8E85-334E-93BF-18675CFA07D9}" destId="{019A4EFF-50C2-784D-BACD-1AFD417EA61C}" srcOrd="2" destOrd="0" presId="urn:microsoft.com/office/officeart/2005/8/layout/hChevron3"/>
    <dgm:cxn modelId="{AB541820-2864-C449-82F2-9C3558DCAC03}" type="presParOf" srcId="{32225443-8E85-334E-93BF-18675CFA07D9}" destId="{762DBD6D-FE81-0442-8A75-290D0D055B2D}" srcOrd="3" destOrd="0" presId="urn:microsoft.com/office/officeart/2005/8/layout/hChevron3"/>
    <dgm:cxn modelId="{548B38BB-2496-914E-92CC-750886D8CE80}" type="presParOf" srcId="{32225443-8E85-334E-93BF-18675CFA07D9}" destId="{989F002B-DCF8-DD49-9D73-04CD7A42B625}" srcOrd="4" destOrd="0" presId="urn:microsoft.com/office/officeart/2005/8/layout/hChevron3"/>
    <dgm:cxn modelId="{CFA9420B-1D39-FF47-9252-593D4B6C8D30}" type="presParOf" srcId="{32225443-8E85-334E-93BF-18675CFA07D9}" destId="{8321BD30-B40A-B34B-99D3-4FFD39F42F03}" srcOrd="5" destOrd="0" presId="urn:microsoft.com/office/officeart/2005/8/layout/hChevron3"/>
    <dgm:cxn modelId="{4CC4A03D-4FF8-B343-8E49-F1BB6782ACF1}" type="presParOf" srcId="{32225443-8E85-334E-93BF-18675CFA07D9}" destId="{2672B613-0A74-C341-8C2F-3E8302002A22}" srcOrd="6" destOrd="0" presId="urn:microsoft.com/office/officeart/2005/8/layout/hChevron3"/>
    <dgm:cxn modelId="{FBFF0742-A273-0744-AF98-A595CED34456}" type="presParOf" srcId="{32225443-8E85-334E-93BF-18675CFA07D9}" destId="{B217B08B-2826-B24F-82FA-299ED20FF38B}" srcOrd="7" destOrd="0" presId="urn:microsoft.com/office/officeart/2005/8/layout/hChevron3"/>
    <dgm:cxn modelId="{DC6A9B71-9688-734D-9544-688B9BEDC45C}" type="presParOf" srcId="{32225443-8E85-334E-93BF-18675CFA07D9}" destId="{3C9E3F26-8EC6-7D45-979E-21B0E5C9EB4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D4D9D-657A-1E44-980C-980F382D4EDC}">
      <dsp:nvSpPr>
        <dsp:cNvPr id="0" name=""/>
        <dsp:cNvSpPr/>
      </dsp:nvSpPr>
      <dsp:spPr>
        <a:xfrm>
          <a:off x="0" y="0"/>
          <a:ext cx="3746109" cy="1230368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XAML</a:t>
          </a:r>
        </a:p>
      </dsp:txBody>
      <dsp:txXfrm>
        <a:off x="0" y="0"/>
        <a:ext cx="3438517" cy="1230368"/>
      </dsp:txXfrm>
    </dsp:sp>
    <dsp:sp modelId="{019A4EFF-50C2-784D-BACD-1AFD417EA61C}">
      <dsp:nvSpPr>
        <dsp:cNvPr id="0" name=""/>
        <dsp:cNvSpPr/>
      </dsp:nvSpPr>
      <dsp:spPr>
        <a:xfrm>
          <a:off x="2672819" y="0"/>
          <a:ext cx="4415489" cy="1230368"/>
        </a:xfrm>
        <a:prstGeom prst="chevron">
          <a:avLst/>
        </a:prstGeom>
        <a:solidFill>
          <a:schemeClr val="accent1">
            <a:shade val="80000"/>
            <a:hueOff val="-130247"/>
            <a:satOff val="-3903"/>
            <a:lumOff val="97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Validation</a:t>
          </a:r>
        </a:p>
      </dsp:txBody>
      <dsp:txXfrm>
        <a:off x="3288003" y="0"/>
        <a:ext cx="3185121" cy="1230368"/>
      </dsp:txXfrm>
    </dsp:sp>
    <dsp:sp modelId="{3C9E3F26-8EC6-7D45-979E-21B0E5C9EB40}">
      <dsp:nvSpPr>
        <dsp:cNvPr id="0" name=""/>
        <dsp:cNvSpPr/>
      </dsp:nvSpPr>
      <dsp:spPr>
        <a:xfrm>
          <a:off x="6013430" y="0"/>
          <a:ext cx="5943588" cy="1230368"/>
        </a:xfrm>
        <a:prstGeom prst="chevron">
          <a:avLst/>
        </a:prstGeom>
        <a:solidFill>
          <a:schemeClr val="accent1">
            <a:shade val="80000"/>
            <a:hueOff val="-260494"/>
            <a:satOff val="-7806"/>
            <a:lumOff val="195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42672" bIns="8534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Runtime Inflation w/ Reflection</a:t>
          </a:r>
        </a:p>
      </dsp:txBody>
      <dsp:txXfrm>
        <a:off x="6628614" y="0"/>
        <a:ext cx="4713220" cy="1230368"/>
      </dsp:txXfrm>
    </dsp:sp>
    <dsp:sp modelId="{C8ED0206-11C1-EC4C-925D-E0197325309C}">
      <dsp:nvSpPr>
        <dsp:cNvPr id="0" name=""/>
        <dsp:cNvSpPr/>
      </dsp:nvSpPr>
      <dsp:spPr>
        <a:xfrm>
          <a:off x="10882142" y="0"/>
          <a:ext cx="5374387" cy="1230368"/>
        </a:xfrm>
        <a:prstGeom prst="chevron">
          <a:avLst/>
        </a:prstGeom>
        <a:solidFill>
          <a:schemeClr val="accent1">
            <a:shade val="80000"/>
            <a:hueOff val="-390742"/>
            <a:satOff val="-11709"/>
            <a:lumOff val="293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Visual Tree</a:t>
          </a:r>
        </a:p>
      </dsp:txBody>
      <dsp:txXfrm>
        <a:off x="11497326" y="0"/>
        <a:ext cx="4144019" cy="1230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D4D9D-657A-1E44-980C-980F382D4EDC}">
      <dsp:nvSpPr>
        <dsp:cNvPr id="0" name=""/>
        <dsp:cNvSpPr/>
      </dsp:nvSpPr>
      <dsp:spPr>
        <a:xfrm>
          <a:off x="1788" y="0"/>
          <a:ext cx="3878910" cy="1230368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XAML</a:t>
          </a:r>
        </a:p>
      </dsp:txBody>
      <dsp:txXfrm>
        <a:off x="1788" y="0"/>
        <a:ext cx="3571318" cy="1230368"/>
      </dsp:txXfrm>
    </dsp:sp>
    <dsp:sp modelId="{019A4EFF-50C2-784D-BACD-1AFD417EA61C}">
      <dsp:nvSpPr>
        <dsp:cNvPr id="0" name=""/>
        <dsp:cNvSpPr/>
      </dsp:nvSpPr>
      <dsp:spPr>
        <a:xfrm>
          <a:off x="2774082" y="0"/>
          <a:ext cx="4572020" cy="1230368"/>
        </a:xfrm>
        <a:prstGeom prst="chevron">
          <a:avLst/>
        </a:prstGeom>
        <a:solidFill>
          <a:schemeClr val="accent1">
            <a:shade val="80000"/>
            <a:hueOff val="-130247"/>
            <a:satOff val="-3903"/>
            <a:lumOff val="97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Validation</a:t>
          </a:r>
        </a:p>
      </dsp:txBody>
      <dsp:txXfrm>
        <a:off x="3389266" y="0"/>
        <a:ext cx="3341652" cy="1230368"/>
      </dsp:txXfrm>
    </dsp:sp>
    <dsp:sp modelId="{989F002B-DCF8-DD49-9D73-04CD7A42B625}">
      <dsp:nvSpPr>
        <dsp:cNvPr id="0" name=""/>
        <dsp:cNvSpPr/>
      </dsp:nvSpPr>
      <dsp:spPr>
        <a:xfrm>
          <a:off x="6233120" y="0"/>
          <a:ext cx="5564912" cy="1230368"/>
        </a:xfrm>
        <a:prstGeom prst="chevron">
          <a:avLst/>
        </a:prstGeom>
        <a:solidFill>
          <a:schemeClr val="accent1">
            <a:shade val="80000"/>
            <a:hueOff val="-260494"/>
            <a:satOff val="-7806"/>
            <a:lumOff val="195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IL</a:t>
          </a:r>
        </a:p>
      </dsp:txBody>
      <dsp:txXfrm>
        <a:off x="6848304" y="0"/>
        <a:ext cx="4334544" cy="1230368"/>
      </dsp:txXfrm>
    </dsp:sp>
    <dsp:sp modelId="{EEAE8FD2-2416-D841-96B0-BEF82D7F8D75}">
      <dsp:nvSpPr>
        <dsp:cNvPr id="0" name=""/>
        <dsp:cNvSpPr/>
      </dsp:nvSpPr>
      <dsp:spPr>
        <a:xfrm>
          <a:off x="10685050" y="0"/>
          <a:ext cx="5564912" cy="1230368"/>
        </a:xfrm>
        <a:prstGeom prst="chevron">
          <a:avLst/>
        </a:prstGeom>
        <a:solidFill>
          <a:schemeClr val="accent1">
            <a:shade val="80000"/>
            <a:hueOff val="-390742"/>
            <a:satOff val="-11709"/>
            <a:lumOff val="293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Visual Tree</a:t>
          </a:r>
        </a:p>
      </dsp:txBody>
      <dsp:txXfrm>
        <a:off x="11300234" y="0"/>
        <a:ext cx="4334544" cy="12303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D4D9D-657A-1E44-980C-980F382D4EDC}">
      <dsp:nvSpPr>
        <dsp:cNvPr id="0" name=""/>
        <dsp:cNvSpPr/>
      </dsp:nvSpPr>
      <dsp:spPr>
        <a:xfrm>
          <a:off x="2461" y="0"/>
          <a:ext cx="3657613" cy="1230368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XAML</a:t>
          </a:r>
        </a:p>
      </dsp:txBody>
      <dsp:txXfrm>
        <a:off x="2461" y="0"/>
        <a:ext cx="3350021" cy="1230368"/>
      </dsp:txXfrm>
    </dsp:sp>
    <dsp:sp modelId="{019A4EFF-50C2-784D-BACD-1AFD417EA61C}">
      <dsp:nvSpPr>
        <dsp:cNvPr id="0" name=""/>
        <dsp:cNvSpPr/>
      </dsp:nvSpPr>
      <dsp:spPr>
        <a:xfrm>
          <a:off x="3021520" y="0"/>
          <a:ext cx="5119387" cy="1230368"/>
        </a:xfrm>
        <a:prstGeom prst="chevron">
          <a:avLst/>
        </a:prstGeom>
        <a:solidFill>
          <a:schemeClr val="accent3">
            <a:shade val="80000"/>
            <a:hueOff val="117868"/>
            <a:satOff val="-10123"/>
            <a:lumOff val="8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Roslyn Validation</a:t>
          </a:r>
        </a:p>
      </dsp:txBody>
      <dsp:txXfrm>
        <a:off x="3636704" y="0"/>
        <a:ext cx="3889019" cy="1230368"/>
      </dsp:txXfrm>
    </dsp:sp>
    <dsp:sp modelId="{989F002B-DCF8-DD49-9D73-04CD7A42B625}">
      <dsp:nvSpPr>
        <dsp:cNvPr id="0" name=""/>
        <dsp:cNvSpPr/>
      </dsp:nvSpPr>
      <dsp:spPr>
        <a:xfrm>
          <a:off x="7498680" y="0"/>
          <a:ext cx="2629439" cy="1230368"/>
        </a:xfrm>
        <a:prstGeom prst="chevron">
          <a:avLst/>
        </a:prstGeom>
        <a:solidFill>
          <a:schemeClr val="accent3">
            <a:shade val="80000"/>
            <a:hueOff val="235735"/>
            <a:satOff val="-20245"/>
            <a:lumOff val="17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C#</a:t>
          </a:r>
        </a:p>
      </dsp:txBody>
      <dsp:txXfrm>
        <a:off x="8113864" y="0"/>
        <a:ext cx="1399071" cy="1230368"/>
      </dsp:txXfrm>
    </dsp:sp>
    <dsp:sp modelId="{2672B613-0A74-C341-8C2F-3E8302002A22}">
      <dsp:nvSpPr>
        <dsp:cNvPr id="0" name=""/>
        <dsp:cNvSpPr/>
      </dsp:nvSpPr>
      <dsp:spPr>
        <a:xfrm>
          <a:off x="9485892" y="0"/>
          <a:ext cx="2726351" cy="1230368"/>
        </a:xfrm>
        <a:prstGeom prst="chevron">
          <a:avLst/>
        </a:prstGeom>
        <a:solidFill>
          <a:schemeClr val="accent3">
            <a:shade val="80000"/>
            <a:hueOff val="353603"/>
            <a:satOff val="-30367"/>
            <a:lumOff val="26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IL</a:t>
          </a:r>
        </a:p>
      </dsp:txBody>
      <dsp:txXfrm>
        <a:off x="10101076" y="0"/>
        <a:ext cx="1495983" cy="1230368"/>
      </dsp:txXfrm>
    </dsp:sp>
    <dsp:sp modelId="{3C9E3F26-8EC6-7D45-979E-21B0E5C9EB40}">
      <dsp:nvSpPr>
        <dsp:cNvPr id="0" name=""/>
        <dsp:cNvSpPr/>
      </dsp:nvSpPr>
      <dsp:spPr>
        <a:xfrm>
          <a:off x="11570016" y="0"/>
          <a:ext cx="4681966" cy="1230368"/>
        </a:xfrm>
        <a:prstGeom prst="chevron">
          <a:avLst/>
        </a:prstGeom>
        <a:solidFill>
          <a:schemeClr val="accent3">
            <a:shade val="80000"/>
            <a:hueOff val="471471"/>
            <a:satOff val="-40490"/>
            <a:lumOff val="35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Visual Tree</a:t>
          </a:r>
        </a:p>
      </dsp:txBody>
      <dsp:txXfrm>
        <a:off x="12185200" y="0"/>
        <a:ext cx="3451598" cy="1230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4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0" algn="l" defTabSz="914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3" algn="l" defTabSz="914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3" algn="l" defTabSz="914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03" algn="l" defTabSz="914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04" algn="l" defTabSz="914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06" algn="l" defTabSz="914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07" algn="l" defTabSz="914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07" algn="l" defTabSz="91420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5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ED6F-6B70-986B-A584-C937AAE6E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C18CDA-F950-86EB-EF4A-9FF46F7A3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668E0-208D-45AC-2CD4-0A5C5F00C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Call out peppers session</a:t>
            </a:r>
          </a:p>
        </p:txBody>
      </p:sp>
    </p:spTree>
    <p:extLst>
      <p:ext uri="{BB962C8B-B14F-4D97-AF65-F5344CB8AC3E}">
        <p14:creationId xmlns:p14="http://schemas.microsoft.com/office/powerpoint/2010/main" val="563686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09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D345E-32A0-56DA-DCDE-60F723C2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615C4C-C4CA-06DF-C121-4163F9BB2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EDED3A-2C81-2F7C-9A7B-140B56ECE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7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578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5795-32FE-9646-A820-12D8BAC7DD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3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2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Syncfusion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60% of community contributions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Android library bindings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Incoming Issue triage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Hundreds of new tests and brough a big chunk of Xamarin tests online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9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05C7F-90D1-DB84-4AA1-05B2FC448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1785E-9D7A-0A97-FCD4-E70F7E9BF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A0A973-F849-DD5B-9314-D21C1171A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5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our investments in MAUI hybrid apps for .NET 10.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improved our Blazor hybrid tooling experience and updated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blazor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-web solution template to pull in the new features available in Blazor web apps like the new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ReconnectModal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dialog. We also did some fit-and-finish work 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HybridWebView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we didn’t get to in .NET 9 like packaging the HybridWebView.js into the NuGet package so it applies to your apps automatically and you don’t have to manually include it (like Blazor does).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added the same finer-grained methods to both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HybridWebView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BlazorWebview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you can handle events related to web requests and responses, and generally have a similar API between the two controls themselves. For instance, you can intercept web requests which lets you look at the Uri’s that are being loaded into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Webview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provide a different response stream.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Call out peppers session</a:t>
            </a:r>
          </a:p>
        </p:txBody>
      </p:sp>
    </p:spTree>
    <p:extLst>
      <p:ext uri="{BB962C8B-B14F-4D97-AF65-F5344CB8AC3E}">
        <p14:creationId xmlns:p14="http://schemas.microsoft.com/office/powerpoint/2010/main" val="1280755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079A1-F9CA-4F46-A854-5C18CF663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E48C9-0990-82E4-5293-8744FCA8C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3982C5-C57E-DEC7-2A46-F506F33A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Call out peppers session</a:t>
            </a:r>
          </a:p>
        </p:txBody>
      </p:sp>
    </p:spTree>
    <p:extLst>
      <p:ext uri="{BB962C8B-B14F-4D97-AF65-F5344CB8AC3E}">
        <p14:creationId xmlns:p14="http://schemas.microsoft.com/office/powerpoint/2010/main" val="3026321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2F4E7-3A5D-6953-3900-10CF0E9A4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0CE54-C522-083A-6124-73B447EE3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8788" y="3048000"/>
            <a:ext cx="14633576" cy="82311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BA377-0768-8C02-1441-3E21CE92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Call out peppers session</a:t>
            </a:r>
          </a:p>
        </p:txBody>
      </p:sp>
    </p:spTree>
    <p:extLst>
      <p:ext uri="{BB962C8B-B14F-4D97-AF65-F5344CB8AC3E}">
        <p14:creationId xmlns:p14="http://schemas.microsoft.com/office/powerpoint/2010/main" val="110763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65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42403456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object with white light beams">
            <a:extLst>
              <a:ext uri="{FF2B5EF4-FFF2-40B4-BE49-F238E27FC236}">
                <a16:creationId xmlns:a16="http://schemas.microsoft.com/office/drawing/2014/main" id="{4345B651-546F-9E88-109A-AE1FAACBD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0959" y="3401260"/>
            <a:ext cx="24387175" cy="10097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5EEFF-2BB5-A52C-260D-554CFB7069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24387175" cy="264829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2202B6-F7AE-4B3E-3EEE-7AD38C243F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8059" y="1041400"/>
            <a:ext cx="11658601" cy="18288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15002"/>
              </a:lnSpc>
              <a:buNone/>
              <a:defRPr lang="en-US" sz="15002" b="1" i="0" kern="0" spc="-749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6E4B5D0-1A1D-7256-DDEF-FFD34D9EC1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8059" y="2921000"/>
            <a:ext cx="11658601" cy="18288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15002"/>
              </a:lnSpc>
              <a:buNone/>
              <a:defRPr lang="en-US" sz="15002" b="0" i="0" kern="0" spc="-749" dirty="0" smtClean="0">
                <a:solidFill>
                  <a:schemeClr val="tx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8028D-48E9-F953-AF99-287F28B4BC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319" y="1041400"/>
            <a:ext cx="182880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7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45EE767-04FB-8F51-EEAF-BD14B6933979}"/>
              </a:ext>
            </a:extLst>
          </p:cNvPr>
          <p:cNvSpPr/>
          <p:nvPr userDrawn="1"/>
        </p:nvSpPr>
        <p:spPr>
          <a:xfrm>
            <a:off x="1143143" y="1143000"/>
            <a:ext cx="533466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675" b="0" i="0">
              <a:latin typeface="Poppins" pitchFamily="2" charset="77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DF1DEE8-9F0C-BB31-1360-9C3004DECCCD}"/>
              </a:ext>
            </a:extLst>
          </p:cNvPr>
          <p:cNvSpPr/>
          <p:nvPr userDrawn="1"/>
        </p:nvSpPr>
        <p:spPr>
          <a:xfrm>
            <a:off x="1143143" y="1143000"/>
            <a:ext cx="5334668" cy="558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675" b="0" i="0">
              <a:latin typeface="Poppins" pitchFamily="2" charset="77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B9D9174-12FF-9C28-25F8-E25F1E9EE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509" y="1093884"/>
            <a:ext cx="7010401" cy="6350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4401"/>
              </a:lnSpc>
              <a:buNone/>
              <a:defRPr lang="en-US" sz="3600" b="0" i="0" kern="0" spc="-72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Demo title</a:t>
            </a:r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352801BD-1573-00A3-B1EC-19E2831948F6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1190625" y="2257424"/>
            <a:ext cx="22005926" cy="10364693"/>
          </a:xfrm>
          <a:prstGeom prst="roundRect">
            <a:avLst>
              <a:gd name="adj" fmla="val 3473"/>
            </a:avLst>
          </a:prstGeom>
          <a:noFill/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3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3CB413BA-3930-FE82-88A0-EA5EB423C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144" y="1758952"/>
            <a:ext cx="469810" cy="42862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A6E8C-30E6-E108-955E-F0C2EFDA06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384" y="2137336"/>
            <a:ext cx="17186643" cy="702676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ts val="28804"/>
              </a:lnSpc>
              <a:buNone/>
              <a:defRPr lang="en-US" sz="10001" b="0" i="0" kern="0" spc="-400" dirty="0">
                <a:solidFill>
                  <a:schemeClr val="tx2"/>
                </a:solidFill>
                <a:latin typeface="Poppins" pitchFamily="2" charset="77"/>
                <a:ea typeface="Segoe Serif Regular" pitchFamily="34" charset="-122"/>
                <a:cs typeface="Segoe Serif Regular" pitchFamily="34" charset="-120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Aspire</a:t>
            </a:r>
            <a:r>
              <a:rPr lang="en-US" b="0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provides tools, templates, and packages for building </a:t>
            </a:r>
            <a:r>
              <a:rPr lang="en-US" b="1" i="0" u="none" strike="noStrike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observable, production-ready distributed apps</a:t>
            </a:r>
            <a:endParaRPr lang="en-US" sz="10001">
              <a:latin typeface="Segoe UI Variable Display Semiligh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4CF9D1-3CF4-0A00-E1E5-0844E60F7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3434" y="9392209"/>
            <a:ext cx="6370637" cy="455176"/>
          </a:xfrm>
          <a:prstGeom prst="rect">
            <a:avLst/>
          </a:prstGeom>
        </p:spPr>
        <p:txBody>
          <a:bodyPr/>
          <a:lstStyle>
            <a:lvl1pPr marL="0" marR="0" indent="0" algn="l" defTabSz="914514" rtl="0" eaLnBrk="1" fontAlgn="auto" latinLnBrk="0" hangingPunct="1">
              <a:lnSpc>
                <a:spcPts val="28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200" b="0" i="0" kern="1200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TJ Evans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54061D7-8326-61BE-3388-13713C109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3434" y="9804196"/>
            <a:ext cx="6370637" cy="455176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8534"/>
              </a:lnSpc>
              <a:buFont typeface="Arial" panose="020B0604020202020204" pitchFamily="34" charset="0"/>
              <a:buNone/>
              <a:defRPr lang="en-US" sz="2400" b="0" i="0" kern="1200" dirty="0">
                <a:solidFill>
                  <a:srgbClr val="0F0F0F">
                    <a:alpha val="100000"/>
                  </a:srgbClr>
                </a:solidFill>
                <a:latin typeface="Aptos" panose="020B0004020202020204" pitchFamily="34" charset="0"/>
                <a:ea typeface="Inter Bold" pitchFamily="34" charset="-122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Director of Brand Strategy</a:t>
            </a:r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12C595F4-B3F7-5E06-51AC-548372D7CFAF}"/>
              </a:ext>
            </a:extLst>
          </p:cNvPr>
          <p:cNvSpPr/>
          <p:nvPr userDrawn="1"/>
        </p:nvSpPr>
        <p:spPr>
          <a:xfrm>
            <a:off x="1600402" y="6350000"/>
            <a:ext cx="6287285" cy="1574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675" b="0" i="0">
              <a:latin typeface="Poppins" pitchFamily="2" charset="77"/>
            </a:endParaRPr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38E5D1D-B87D-B835-D533-FC7CB7F5B336}"/>
              </a:ext>
            </a:extLst>
          </p:cNvPr>
          <p:cNvSpPr/>
          <p:nvPr userDrawn="1"/>
        </p:nvSpPr>
        <p:spPr>
          <a:xfrm>
            <a:off x="16512066" y="6350000"/>
            <a:ext cx="6287285" cy="24384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sz="675" b="0" i="0">
              <a:latin typeface="Poppins" pitchFamily="2" charset="77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55218D8-9438-05C0-B609-5BF7A9AEA1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62127" y="6308812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18136"/>
              </a:lnSpc>
              <a:buNone/>
              <a:defRPr lang="en-US" sz="6001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1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2</a:t>
            </a:r>
            <a:endParaRPr lang="en-US" sz="6001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3B7E634-3F0C-B54C-EFCF-0FED89ACDB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62127" y="7280879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514" rtl="0" eaLnBrk="1" fontAlgn="auto" latinLnBrk="0" hangingPunct="1">
              <a:lnSpc>
                <a:spcPts val="6801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1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514" rtl="0" eaLnBrk="1" fontAlgn="auto" latinLnBrk="0" hangingPunct="1">
              <a:lnSpc>
                <a:spcPts val="6801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1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7B74BF8-911F-42EF-3387-B7A181E443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2127" y="10216619"/>
            <a:ext cx="4408489" cy="552981"/>
          </a:xfrm>
          <a:prstGeom prst="rect">
            <a:avLst/>
          </a:prstGeom>
        </p:spPr>
        <p:txBody>
          <a:bodyPr anchor="b"/>
          <a:lstStyle>
            <a:lvl1pPr marL="0" indent="0" algn="l" defTabSz="914514" rtl="0" eaLnBrk="1" latinLnBrk="0" hangingPunct="1">
              <a:lnSpc>
                <a:spcPts val="8534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AFDBD80-4720-E864-12C6-202C934DA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25608" y="6308812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18136"/>
              </a:lnSpc>
              <a:buNone/>
              <a:defRPr lang="en-US" sz="6001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1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3</a:t>
            </a:r>
            <a:endParaRPr lang="en-US" sz="6001"/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ED897787-FF0B-A2A3-0F90-C7E052BCCA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25608" y="7280879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514" rtl="0" eaLnBrk="1" fontAlgn="auto" latinLnBrk="0" hangingPunct="1">
              <a:lnSpc>
                <a:spcPts val="6801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1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514" rtl="0" eaLnBrk="1" fontAlgn="auto" latinLnBrk="0" hangingPunct="1">
              <a:lnSpc>
                <a:spcPts val="6801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1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A6A41FE-C805-D075-4FCE-AF62CA5F8A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25608" y="10216619"/>
            <a:ext cx="4408489" cy="552981"/>
          </a:xfrm>
          <a:prstGeom prst="rect">
            <a:avLst/>
          </a:prstGeom>
        </p:spPr>
        <p:txBody>
          <a:bodyPr anchor="b"/>
          <a:lstStyle>
            <a:lvl1pPr marL="0" indent="0" algn="l" defTabSz="914514" rtl="0" eaLnBrk="1" latinLnBrk="0" hangingPunct="1">
              <a:lnSpc>
                <a:spcPts val="8534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8B9501E-BFB4-4850-135A-0073E67F14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8646" y="6308812"/>
            <a:ext cx="6140138" cy="9398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18136"/>
              </a:lnSpc>
              <a:buNone/>
              <a:defRPr lang="en-US" sz="6001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6800"/>
              </a:lnSpc>
              <a:buNone/>
            </a:pPr>
            <a:r>
              <a:rPr lang="en-US" sz="6001" kern="0" spc="-120">
                <a:solidFill>
                  <a:srgbClr val="0F0F0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Item 1</a:t>
            </a:r>
            <a:endParaRPr lang="en-US" sz="6001"/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B60DAB6-79DF-2E12-7FD5-0CCA0778B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98646" y="7280879"/>
            <a:ext cx="6140138" cy="939800"/>
          </a:xfrm>
          <a:prstGeom prst="rect">
            <a:avLst/>
          </a:prstGeom>
        </p:spPr>
        <p:txBody>
          <a:bodyPr/>
          <a:lstStyle>
            <a:lvl1pPr marL="0" marR="0" indent="0" algn="l" defTabSz="914514" rtl="0" eaLnBrk="1" fontAlgn="auto" latinLnBrk="0" hangingPunct="1">
              <a:lnSpc>
                <a:spcPts val="6801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4801" b="0" i="0" kern="0" spc="-12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marR="0" lvl="0" indent="0" algn="l" defTabSz="914514" rtl="0" eaLnBrk="1" fontAlgn="auto" latinLnBrk="0" hangingPunct="1">
              <a:lnSpc>
                <a:spcPts val="6801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4801" kern="0" spc="-96">
                <a:solidFill>
                  <a:schemeClr val="tx2"/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Subtitle</a:t>
            </a:r>
            <a:endParaRPr lang="en-US"/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FFAC78C2-3501-B585-EC26-AB4C513FC0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500660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6801"/>
              </a:lnSpc>
              <a:buNone/>
              <a:defRPr lang="en-US" sz="10001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7D0E3CC-8E1E-6D3F-FD71-363594381F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2858535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6801"/>
              </a:lnSpc>
              <a:buNone/>
              <a:defRPr lang="en-US" sz="10001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AE1322E1-3301-2053-1791-851837B34A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98070" y="10216619"/>
            <a:ext cx="4408489" cy="552981"/>
          </a:xfrm>
          <a:prstGeom prst="rect">
            <a:avLst/>
          </a:prstGeom>
        </p:spPr>
        <p:txBody>
          <a:bodyPr anchor="b"/>
          <a:lstStyle>
            <a:lvl1pPr marL="0" indent="0" algn="l" defTabSz="914514" rtl="0" eaLnBrk="1" latinLnBrk="0" hangingPunct="1">
              <a:lnSpc>
                <a:spcPts val="8534"/>
              </a:lnSpc>
              <a:buNone/>
              <a:defRPr lang="en-US" sz="2400" b="0" i="0" kern="0" spc="-48" dirty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3200"/>
              </a:lnSpc>
              <a:buNone/>
            </a:pPr>
            <a:r>
              <a:rPr lang="en-US" sz="2400" kern="0" spc="-48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Description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315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DC24AF06-9E24-29B8-6CAD-503F1F6D1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0564" y="1066801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6801"/>
              </a:lnSpc>
              <a:buNone/>
              <a:defRPr lang="en-US" sz="6001" b="1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  <a:p>
            <a:pPr lvl="0"/>
            <a:endParaRPr lang="en-US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CC4C3579-39BD-FD7E-6A30-B13AA43833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0564" y="1930401"/>
            <a:ext cx="7010401" cy="939800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6801"/>
              </a:lnSpc>
              <a:buNone/>
              <a:defRPr lang="en-US" sz="6001" b="0" i="0" kern="0" spc="-120" dirty="0" smtClean="0">
                <a:solidFill>
                  <a:schemeClr val="tx2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  <p:sp>
        <p:nvSpPr>
          <p:cNvPr id="2" name="Chart Placeholder 2">
            <a:extLst>
              <a:ext uri="{FF2B5EF4-FFF2-40B4-BE49-F238E27FC236}">
                <a16:creationId xmlns:a16="http://schemas.microsoft.com/office/drawing/2014/main" id="{9FD91061-1274-0EF6-CB35-1D08D013049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9359160" y="1104903"/>
            <a:ext cx="13887451" cy="11506200"/>
          </a:xfrm>
          <a:prstGeom prst="roundRect">
            <a:avLst>
              <a:gd name="adj" fmla="val 3505"/>
            </a:avLst>
          </a:prstGeom>
        </p:spPr>
        <p:txBody>
          <a:bodyPr/>
          <a:lstStyle>
            <a:lvl1pPr>
              <a:defRPr b="0" i="0"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DB64B77-E38D-1ACA-5A15-6809BD7C67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23701" y="4219280"/>
            <a:ext cx="7010401" cy="1890091"/>
          </a:xfrm>
          <a:prstGeom prst="rect">
            <a:avLst/>
          </a:prstGeom>
        </p:spPr>
        <p:txBody>
          <a:bodyPr/>
          <a:lstStyle>
            <a:lvl1pPr marL="0" marR="0" indent="0" algn="l" defTabSz="914514" rtl="0" eaLnBrk="1" fontAlgn="auto" latinLnBrk="0" hangingPunct="1">
              <a:lnSpc>
                <a:spcPts val="68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001" b="0" i="0" kern="0" spc="-12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Segoe UI Variable Display Bold" pitchFamily="34" charset="-122"/>
                <a:cs typeface="Segoe UI Variable Display Bold" pitchFamily="34" charset="-120"/>
              </a:defRPr>
            </a:lvl1pPr>
          </a:lstStyle>
          <a:p>
            <a:pPr marL="0" marR="0" lvl="0" indent="0" algn="l" defTabSz="914514" rtl="0" eaLnBrk="1" fontAlgn="auto" latinLnBrk="0" hangingPunct="1">
              <a:lnSpc>
                <a:spcPts val="680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1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GitHub Copilot </a:t>
            </a:r>
            <a:br>
              <a:rPr kumimoji="0" lang="en-US" sz="6001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</a:br>
            <a:r>
              <a:rPr kumimoji="0" lang="en-US" sz="6001" b="1" i="0" u="none" strike="noStrike" kern="0" cap="none" spc="-120" normalizeH="0" baseline="0" noProof="0">
                <a:ln>
                  <a:noFill/>
                </a:ln>
                <a:effectLst/>
                <a:uLnTx/>
                <a:uFillTx/>
                <a:latin typeface="Segoe UI Variable Display" pitchFamily="2" charset="0"/>
                <a:ea typeface="Segoe UI Variable Display Bold" pitchFamily="34" charset="-122"/>
                <a:cs typeface="Segoe UI Variable Display Bold" pitchFamily="34" charset="-120"/>
              </a:rPr>
              <a:t>app modernization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EB6A5054-BEC7-5A53-61D2-95395DD6A0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53843" y="6472055"/>
            <a:ext cx="7010401" cy="4038141"/>
          </a:xfrm>
          <a:prstGeom prst="rect">
            <a:avLst/>
          </a:prstGeom>
        </p:spPr>
        <p:txBody>
          <a:bodyPr/>
          <a:lstStyle>
            <a:lvl1pPr marL="0" marR="0" indent="0" algn="l" defTabSz="914514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i="0" kern="0" spc="-56">
                <a:solidFill>
                  <a:schemeClr val="tx2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514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Single entry point for code assessments, dependency updates, and remediation</a:t>
            </a:r>
          </a:p>
          <a:p>
            <a:pPr marL="0" marR="0" lvl="0" indent="0" algn="l" defTabSz="914514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514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Generates and executes update plans automatically</a:t>
            </a:r>
          </a:p>
          <a:p>
            <a:pPr marL="0" marR="0" lvl="0" indent="0" algn="l" defTabSz="914514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kern="0" spc="-56">
              <a:solidFill>
                <a:schemeClr val="tx2"/>
              </a:solidFill>
              <a:latin typeface="Segoe UI Variable Display Semibold" pitchFamily="34" charset="0"/>
            </a:endParaRPr>
          </a:p>
          <a:p>
            <a:pPr marL="0" marR="0" lvl="0" indent="0" algn="l" defTabSz="914514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-56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Variable Display Semibold" pitchFamily="34" charset="0"/>
                <a:ea typeface="+mn-ea"/>
                <a:cs typeface="+mn-cs"/>
              </a:rPr>
              <a:t>Gives you full visibility, control and clear summary of change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779170A4-C689-C991-16BB-C14BE2602D9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544175" y="1143000"/>
            <a:ext cx="12687300" cy="11315701"/>
          </a:xfrm>
          <a:prstGeom prst="roundRect">
            <a:avLst>
              <a:gd name="adj" fmla="val 3536"/>
            </a:avLst>
          </a:prstGeom>
          <a:solidFill>
            <a:schemeClr val="bg1"/>
          </a:solidFill>
          <a:ln w="38100">
            <a:gradFill>
              <a:gsLst>
                <a:gs pos="0">
                  <a:schemeClr val="accent3"/>
                </a:gs>
                <a:gs pos="32000">
                  <a:schemeClr val="accent6"/>
                </a:gs>
                <a:gs pos="65000">
                  <a:srgbClr val="8853F0"/>
                </a:gs>
                <a:gs pos="100000">
                  <a:schemeClr val="accent1"/>
                </a:gs>
              </a:gsLst>
              <a:lin ang="3000000" scaled="0"/>
            </a:gradFill>
          </a:ln>
          <a:effectLst>
            <a:glow rad="254000">
              <a:schemeClr val="accent4">
                <a:alpha val="9137"/>
              </a:schemeClr>
            </a:glo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lang="en-US" sz="1800" b="0" i="0" dirty="0">
                <a:latin typeface="Poppins" pitchFamily="2" charset="77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8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18E0206-ABFD-233B-CA82-D4589F7C8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7378" y="6096224"/>
            <a:ext cx="7010401" cy="1289312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28804"/>
              </a:lnSpc>
              <a:buNone/>
              <a:defRPr lang="en-US" sz="10001" b="0" i="0" kern="0" spc="-120" dirty="0" smtClean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1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Section title</a:t>
            </a:r>
            <a:endParaRPr lang="en-US" sz="10001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3293E78D-709C-33A8-2CDF-C6266EB45D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106" y="6096227"/>
            <a:ext cx="1553370" cy="1289312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10801"/>
              </a:lnSpc>
              <a:buNone/>
              <a:defRPr lang="en-US" sz="10001" b="0" i="0" kern="0" spc="-400" dirty="0">
                <a:solidFill>
                  <a:schemeClr val="bg1"/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 descr="A cartoon robot with a black background&#10;&#10;AI-generated content may be incorrect.">
            <a:extLst>
              <a:ext uri="{FF2B5EF4-FFF2-40B4-BE49-F238E27FC236}">
                <a16:creationId xmlns:a16="http://schemas.microsoft.com/office/drawing/2014/main" id="{A3BA8ED5-DF4E-5505-CDB5-375402073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1501" y="8761413"/>
            <a:ext cx="4383088" cy="43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D1DA0781-BBE4-E3D7-52FC-37514CB11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9108" y="6078643"/>
            <a:ext cx="7010401" cy="1289312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lnSpc>
                <a:spcPts val="28804"/>
              </a:lnSpc>
              <a:buNone/>
              <a:defRPr lang="en-US" sz="10001" b="0" i="0" kern="0" spc="-120" dirty="0" smtClean="0">
                <a:solidFill>
                  <a:srgbClr val="0F0F0F">
                    <a:alpha val="100000"/>
                  </a:srgbClr>
                </a:solidFill>
                <a:latin typeface="Poppins" pitchFamily="2" charset="77"/>
                <a:ea typeface="Poppins" pitchFamily="2" charset="77"/>
                <a:cs typeface="Poppins" pitchFamily="2" charset="77"/>
              </a:defRPr>
            </a:lvl1pPr>
          </a:lstStyle>
          <a:p>
            <a:pPr marL="0" indent="0" algn="l">
              <a:lnSpc>
                <a:spcPts val="10800"/>
              </a:lnSpc>
              <a:buNone/>
            </a:pPr>
            <a:r>
              <a:rPr lang="en-US" sz="10001" kern="0" spc="-400">
                <a:solidFill>
                  <a:srgbClr val="0F0F0F">
                    <a:alpha val="100000"/>
                  </a:srgbClr>
                </a:solidFill>
                <a:latin typeface="Segoe UI Variable Display Semibold" pitchFamily="34" charset="0"/>
                <a:ea typeface="Segoe UI Variable Display Semibold" pitchFamily="34" charset="-122"/>
                <a:cs typeface="Segoe UI Variable Display Semibold" pitchFamily="34" charset="-120"/>
              </a:rPr>
              <a:t>Thank you</a:t>
            </a:r>
            <a:endParaRPr lang="en-US" sz="10001"/>
          </a:p>
        </p:txBody>
      </p:sp>
      <p:pic>
        <p:nvPicPr>
          <p:cNvPr id="4" name="Picture 3" descr="A purple square object with white text&#10;&#10;AI-generated content may be incorrect.">
            <a:extLst>
              <a:ext uri="{FF2B5EF4-FFF2-40B4-BE49-F238E27FC236}">
                <a16:creationId xmlns:a16="http://schemas.microsoft.com/office/drawing/2014/main" id="{3B26540F-DF80-70A6-8D1C-3E25E5B35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9177" y="18669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74" r:id="rId3"/>
    <p:sldLayoutId id="2147483653" r:id="rId4"/>
    <p:sldLayoutId id="2147483675" r:id="rId5"/>
    <p:sldLayoutId id="2147483659" r:id="rId6"/>
    <p:sldLayoutId id="2147483661" r:id="rId7"/>
    <p:sldLayoutId id="2147483656" r:id="rId8"/>
    <p:sldLayoutId id="2147483672" r:id="rId9"/>
    <p:sldLayoutId id="2147483708" r:id="rId10"/>
    <p:sldLayoutId id="2147483709" r:id="rId11"/>
  </p:sldLayoutIdLst>
  <p:hf sldNum="0" hdr="0" ftr="0" dt="0"/>
  <p:txStyles>
    <p:titleStyle>
      <a:lvl1pPr algn="ctr" defTabSz="914514" rtl="0" eaLnBrk="1" latinLnBrk="0" hangingPunct="1"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44" indent="-342944" algn="l" defTabSz="91451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3042" indent="-285785" algn="l" defTabSz="91451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43" indent="-228629" algn="l" defTabSz="91451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400" indent="-228629" algn="l" defTabSz="91451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57" indent="-228629" algn="l" defTabSz="91451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914" indent="-228629" algn="l" defTabSz="9145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171" indent="-228629" algn="l" defTabSz="9145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29" indent="-228629" algn="l" defTabSz="9145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686" indent="-228629" algn="l" defTabSz="91451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57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14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71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29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86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43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00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57" algn="l" defTabSz="91451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41.png"/><Relationship Id="rId4" Type="http://schemas.openxmlformats.org/officeDocument/2006/relationships/video" Target="../media/media2.mp4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5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41.png"/><Relationship Id="rId4" Type="http://schemas.openxmlformats.org/officeDocument/2006/relationships/video" Target="../media/media5.mp4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8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5" Type="http://schemas.microsoft.com/office/2007/relationships/media" Target="../media/media9.mp4"/><Relationship Id="rId10" Type="http://schemas.openxmlformats.org/officeDocument/2006/relationships/image" Target="../media/image41.png"/><Relationship Id="rId4" Type="http://schemas.openxmlformats.org/officeDocument/2006/relationships/video" Target="../media/media8.mp4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BCF3"/>
            </a:gs>
            <a:gs pos="100000">
              <a:srgbClr val="3D8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F35318-0AC2-C12C-A5D7-8D20CC1EF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0405B-6F4D-ACE8-3859-843855FD80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058" y="2921001"/>
            <a:ext cx="11658601" cy="1828801"/>
          </a:xfrm>
        </p:spPr>
        <p:txBody>
          <a:bodyPr/>
          <a:lstStyle/>
          <a:p>
            <a:r>
              <a:rPr lang="en-US" dirty="0"/>
              <a:t>What’s New in .NET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9894D-D3FC-63D9-563C-83393932CAD7}"/>
              </a:ext>
            </a:extLst>
          </p:cNvPr>
          <p:cNvSpPr txBox="1"/>
          <p:nvPr/>
        </p:nvSpPr>
        <p:spPr>
          <a:xfrm>
            <a:off x="1561171" y="9969190"/>
            <a:ext cx="60132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ptos" panose="020B0004020202020204" pitchFamily="34" charset="0"/>
              </a:rPr>
              <a:t>David Ortinau</a:t>
            </a:r>
          </a:p>
          <a:p>
            <a:r>
              <a:rPr lang="en-US" sz="4000" dirty="0">
                <a:latin typeface="Aptos" panose="020B0004020202020204" pitchFamily="34" charset="0"/>
              </a:rPr>
              <a:t>Principal Product Manager</a:t>
            </a:r>
          </a:p>
          <a:p>
            <a:r>
              <a:rPr lang="en-US" sz="4000" dirty="0">
                <a:latin typeface="Aptos" panose="020B0004020202020204" pitchFamily="34" charset="0"/>
              </a:rPr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273588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23CEA-E845-E730-20AA-765D9784B0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Without Global </a:t>
            </a:r>
            <a:r>
              <a:rPr lang="en-US" dirty="0" err="1"/>
              <a:t>xmlns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B9F909BE-C624-EB50-C0AF-2C766FD2D105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07F7F5C-6C20-DEEF-17D1-18CFAFD020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788" y="3285423"/>
            <a:ext cx="20159603" cy="885700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3B1644-3B8C-9924-BCE7-AE5A7A82BBEA}"/>
              </a:ext>
            </a:extLst>
          </p:cNvPr>
          <p:cNvCxnSpPr>
            <a:cxnSpLocks/>
          </p:cNvCxnSpPr>
          <p:nvPr/>
        </p:nvCxnSpPr>
        <p:spPr>
          <a:xfrm>
            <a:off x="6082750" y="6659217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D1E4B2-F080-A553-DF0B-1AB151071435}"/>
              </a:ext>
            </a:extLst>
          </p:cNvPr>
          <p:cNvCxnSpPr>
            <a:cxnSpLocks/>
          </p:cNvCxnSpPr>
          <p:nvPr/>
        </p:nvCxnSpPr>
        <p:spPr>
          <a:xfrm>
            <a:off x="6082750" y="7059429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452F95-AE05-AF23-00BF-EAD1EA0CB942}"/>
              </a:ext>
            </a:extLst>
          </p:cNvPr>
          <p:cNvCxnSpPr>
            <a:cxnSpLocks/>
          </p:cNvCxnSpPr>
          <p:nvPr/>
        </p:nvCxnSpPr>
        <p:spPr>
          <a:xfrm>
            <a:off x="6082750" y="7459644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EC22F6-981C-A153-A9DE-67FF66B3CBCA}"/>
              </a:ext>
            </a:extLst>
          </p:cNvPr>
          <p:cNvCxnSpPr>
            <a:cxnSpLocks/>
          </p:cNvCxnSpPr>
          <p:nvPr/>
        </p:nvCxnSpPr>
        <p:spPr>
          <a:xfrm>
            <a:off x="6082750" y="7859856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AA9E5A-AC47-F239-71EF-DB279F9E44E4}"/>
              </a:ext>
            </a:extLst>
          </p:cNvPr>
          <p:cNvCxnSpPr>
            <a:cxnSpLocks/>
          </p:cNvCxnSpPr>
          <p:nvPr/>
        </p:nvCxnSpPr>
        <p:spPr>
          <a:xfrm>
            <a:off x="6082750" y="8660280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B7C48D-D7B3-F20E-0618-BD6F0F32B787}"/>
              </a:ext>
            </a:extLst>
          </p:cNvPr>
          <p:cNvCxnSpPr>
            <a:cxnSpLocks/>
          </p:cNvCxnSpPr>
          <p:nvPr/>
        </p:nvCxnSpPr>
        <p:spPr>
          <a:xfrm>
            <a:off x="3889501" y="8260068"/>
            <a:ext cx="15173751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B863A1-8DB8-A9E7-0006-57661DCEB15F}"/>
              </a:ext>
            </a:extLst>
          </p:cNvPr>
          <p:cNvCxnSpPr>
            <a:cxnSpLocks/>
          </p:cNvCxnSpPr>
          <p:nvPr/>
        </p:nvCxnSpPr>
        <p:spPr>
          <a:xfrm>
            <a:off x="8292471" y="9448783"/>
            <a:ext cx="20641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E9BBAE-AA7F-E10B-92C5-A4548B32197A}"/>
              </a:ext>
            </a:extLst>
          </p:cNvPr>
          <p:cNvCxnSpPr>
            <a:cxnSpLocks/>
          </p:cNvCxnSpPr>
          <p:nvPr/>
        </p:nvCxnSpPr>
        <p:spPr>
          <a:xfrm>
            <a:off x="2148956" y="1411384"/>
            <a:ext cx="778881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40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28213-63CE-1DD6-3627-A3B20CC0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C2BC87-C05B-CB84-B669-9284FB098C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Declaring Global </a:t>
            </a:r>
            <a:r>
              <a:rPr lang="en-US" dirty="0" err="1"/>
              <a:t>xmlns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32F414F-8347-FA8B-459C-01A6B288C5F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20AC92-D55F-2F99-CD67-78FD95CDFD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186" y="2754331"/>
            <a:ext cx="21428803" cy="9919193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60F03E8D-46E7-DE10-0052-877A489CB7D5}"/>
              </a:ext>
            </a:extLst>
          </p:cNvPr>
          <p:cNvSpPr/>
          <p:nvPr/>
        </p:nvSpPr>
        <p:spPr>
          <a:xfrm>
            <a:off x="6559827" y="5247864"/>
            <a:ext cx="8945218" cy="675861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DE531-5E46-BDF0-1EE9-FA6FCE8AE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C3EFE4-854A-8DAF-ACBC-9680300EE4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Using Global </a:t>
            </a:r>
            <a:r>
              <a:rPr lang="en-US" dirty="0" err="1"/>
              <a:t>xmlns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116A91E-9260-7381-AAB9-DD2C9ADF0B19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90E6D-37BC-75F4-4FD6-2E30BDF8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13788" y="3615084"/>
            <a:ext cx="20159603" cy="8197681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FA8E2C56-6EE2-C0A0-A972-2B596C3A40E7}"/>
              </a:ext>
            </a:extLst>
          </p:cNvPr>
          <p:cNvSpPr/>
          <p:nvPr/>
        </p:nvSpPr>
        <p:spPr>
          <a:xfrm>
            <a:off x="6977272" y="6520072"/>
            <a:ext cx="13318435" cy="675861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0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9F95-BFDF-0E77-7633-F9A53F40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10BE0D-5673-AE74-6660-AB642E3E66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Using Global </a:t>
            </a:r>
            <a:r>
              <a:rPr lang="en-US" dirty="0" err="1"/>
              <a:t>xmlns</a:t>
            </a:r>
            <a:endParaRPr lang="en-US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6D8F78DB-7673-972D-B125-2C7ECA248E1B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85C362-4856-95C1-499B-69E6C701BB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0133" y="1093884"/>
            <a:ext cx="18621630" cy="13202444"/>
          </a:xfrm>
          <a:prstGeom prst="rect">
            <a:avLst/>
          </a:prstGeom>
        </p:spPr>
      </p:pic>
      <p:pic>
        <p:nvPicPr>
          <p:cNvPr id="5" name="Picture 4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64C5419F-5E25-D896-3A21-AB53D386EE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131" y="1093881"/>
            <a:ext cx="18726913" cy="1327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899B4-9A2A-18F8-40DD-FBFF35DFB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77B2D4-27D0-C47D-EDFA-2A03D14BD4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3508" y="1093884"/>
            <a:ext cx="8915257" cy="635000"/>
          </a:xfrm>
        </p:spPr>
        <p:txBody>
          <a:bodyPr/>
          <a:lstStyle/>
          <a:p>
            <a:r>
              <a:rPr lang="en-US" dirty="0"/>
              <a:t>Implicit Namespaces (Preview)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2496605-DABD-D696-E153-CF635F65BC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785" y="3285422"/>
            <a:ext cx="20171664" cy="886230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A26109-AA56-9A3B-A762-0E0A77E0EF00}"/>
              </a:ext>
            </a:extLst>
          </p:cNvPr>
          <p:cNvCxnSpPr>
            <a:cxnSpLocks/>
          </p:cNvCxnSpPr>
          <p:nvPr/>
        </p:nvCxnSpPr>
        <p:spPr>
          <a:xfrm>
            <a:off x="6080761" y="6659217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2CAA8-3C15-42D2-54B8-FE733290BC36}"/>
              </a:ext>
            </a:extLst>
          </p:cNvPr>
          <p:cNvCxnSpPr>
            <a:cxnSpLocks/>
          </p:cNvCxnSpPr>
          <p:nvPr/>
        </p:nvCxnSpPr>
        <p:spPr>
          <a:xfrm>
            <a:off x="6082750" y="7059429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6C87A5-A883-21BB-6D36-0F9F4FFB61CA}"/>
              </a:ext>
            </a:extLst>
          </p:cNvPr>
          <p:cNvCxnSpPr>
            <a:cxnSpLocks/>
          </p:cNvCxnSpPr>
          <p:nvPr/>
        </p:nvCxnSpPr>
        <p:spPr>
          <a:xfrm>
            <a:off x="6082750" y="7459644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2B63A0-7C0B-81CD-B974-4EE2611ECA97}"/>
              </a:ext>
            </a:extLst>
          </p:cNvPr>
          <p:cNvCxnSpPr>
            <a:cxnSpLocks/>
          </p:cNvCxnSpPr>
          <p:nvPr/>
        </p:nvCxnSpPr>
        <p:spPr>
          <a:xfrm>
            <a:off x="6082750" y="7859856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29BB9-4019-0A27-78D2-D14067FCF4CD}"/>
              </a:ext>
            </a:extLst>
          </p:cNvPr>
          <p:cNvCxnSpPr>
            <a:cxnSpLocks/>
          </p:cNvCxnSpPr>
          <p:nvPr/>
        </p:nvCxnSpPr>
        <p:spPr>
          <a:xfrm>
            <a:off x="6082750" y="8660280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5D0C60-7861-51A7-E997-05A944CCCA42}"/>
              </a:ext>
            </a:extLst>
          </p:cNvPr>
          <p:cNvCxnSpPr>
            <a:cxnSpLocks/>
          </p:cNvCxnSpPr>
          <p:nvPr/>
        </p:nvCxnSpPr>
        <p:spPr>
          <a:xfrm>
            <a:off x="3889501" y="8260068"/>
            <a:ext cx="15173751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2E1141-1CBC-9082-54D3-9DE376170BA8}"/>
              </a:ext>
            </a:extLst>
          </p:cNvPr>
          <p:cNvCxnSpPr>
            <a:cxnSpLocks/>
          </p:cNvCxnSpPr>
          <p:nvPr/>
        </p:nvCxnSpPr>
        <p:spPr>
          <a:xfrm>
            <a:off x="8292471" y="9448783"/>
            <a:ext cx="20641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09F8E2-6B20-F5A6-C471-2094C8B9711E}"/>
              </a:ext>
            </a:extLst>
          </p:cNvPr>
          <p:cNvCxnSpPr>
            <a:cxnSpLocks/>
          </p:cNvCxnSpPr>
          <p:nvPr/>
        </p:nvCxnSpPr>
        <p:spPr>
          <a:xfrm>
            <a:off x="6080761" y="6274911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B1B4373-5C71-D440-72B6-C7F548B620C0}"/>
              </a:ext>
            </a:extLst>
          </p:cNvPr>
          <p:cNvCxnSpPr>
            <a:cxnSpLocks/>
          </p:cNvCxnSpPr>
          <p:nvPr/>
        </p:nvCxnSpPr>
        <p:spPr>
          <a:xfrm>
            <a:off x="6080761" y="5870719"/>
            <a:ext cx="12980503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3629FAD-C1A9-D397-2768-912144F8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61" y="3312220"/>
            <a:ext cx="20171664" cy="559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7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4B84B-0D1A-9F22-13D4-B9760866FA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3509" y="1093883"/>
            <a:ext cx="9105520" cy="767705"/>
          </a:xfrm>
        </p:spPr>
        <p:txBody>
          <a:bodyPr/>
          <a:lstStyle/>
          <a:p>
            <a:r>
              <a:rPr lang="en-US" dirty="0"/>
              <a:t>Implicit Namespace (Preview) Opt-in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52057D94-320E-6FB0-C5A6-C39C31C5FB6E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99F8EE6-BB25-A74D-2E25-464F7BCC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0" y="3856267"/>
            <a:ext cx="24407714" cy="67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3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7EFC1A-46D5-C77A-F3C6-780B8B4E86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XAML Source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54537-1775-E278-0AB2-6B7570C7FDE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Opt-in feature</a:t>
            </a:r>
          </a:p>
          <a:p>
            <a:endParaRPr lang="en-US" dirty="0"/>
          </a:p>
          <a:p>
            <a:r>
              <a:rPr lang="en-US" dirty="0"/>
              <a:t>Faster debug and release performance</a:t>
            </a:r>
          </a:p>
          <a:p>
            <a:endParaRPr lang="en-US" dirty="0"/>
          </a:p>
          <a:p>
            <a:r>
              <a:rPr lang="en-US" dirty="0"/>
              <a:t>Faster build times (SR1)</a:t>
            </a:r>
          </a:p>
          <a:p>
            <a:endParaRPr lang="en-US" dirty="0"/>
          </a:p>
          <a:p>
            <a:r>
              <a:rPr lang="en-US" dirty="0"/>
              <a:t>Consistent Debug -&gt; Release</a:t>
            </a:r>
          </a:p>
          <a:p>
            <a:endParaRPr lang="en-US" dirty="0"/>
          </a:p>
          <a:p>
            <a:r>
              <a:rPr lang="en-US" dirty="0"/>
              <a:t>Generated code can be debugged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B2E0B2-9FA3-85C9-EF0C-760AE2CBE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960700"/>
              </p:ext>
            </p:extLst>
          </p:nvPr>
        </p:nvGraphicFramePr>
        <p:xfrm>
          <a:off x="7748255" y="2466398"/>
          <a:ext cx="16258117" cy="123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1E63D34-6A65-1BC1-5A38-6843FA8B3FC1}"/>
              </a:ext>
            </a:extLst>
          </p:cNvPr>
          <p:cNvSpPr txBox="1"/>
          <p:nvPr/>
        </p:nvSpPr>
        <p:spPr>
          <a:xfrm>
            <a:off x="7748255" y="1705066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oppins" pitchFamily="2" charset="77"/>
                <a:cs typeface="Poppins" pitchFamily="2" charset="77"/>
              </a:rPr>
              <a:t>Debug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3F3468-82ED-BE52-5D8E-899959449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764421"/>
              </p:ext>
            </p:extLst>
          </p:nvPr>
        </p:nvGraphicFramePr>
        <p:xfrm>
          <a:off x="7748255" y="4788793"/>
          <a:ext cx="16258117" cy="123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DA8531-1F2E-DA7F-FDE7-DC03CE49696D}"/>
              </a:ext>
            </a:extLst>
          </p:cNvPr>
          <p:cNvSpPr txBox="1"/>
          <p:nvPr/>
        </p:nvSpPr>
        <p:spPr>
          <a:xfrm>
            <a:off x="7748255" y="4001338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oppins" pitchFamily="2" charset="77"/>
                <a:cs typeface="Poppins" pitchFamily="2" charset="77"/>
              </a:rPr>
              <a:t>Release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1962676-B426-1F75-24A8-2BA878E0F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004056"/>
              </p:ext>
            </p:extLst>
          </p:nvPr>
        </p:nvGraphicFramePr>
        <p:xfrm>
          <a:off x="7748255" y="8811815"/>
          <a:ext cx="16258117" cy="1230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821A93-4123-40A8-0DBD-CC3A37DF9DCD}"/>
              </a:ext>
            </a:extLst>
          </p:cNvPr>
          <p:cNvSpPr txBox="1"/>
          <p:nvPr/>
        </p:nvSpPr>
        <p:spPr>
          <a:xfrm>
            <a:off x="7748255" y="8024360"/>
            <a:ext cx="3684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oppins" pitchFamily="2" charset="77"/>
                <a:cs typeface="Poppins" pitchFamily="2" charset="77"/>
              </a:rPr>
              <a:t>Debug and Release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39EBA-A484-42FA-5A19-6ACAA19C5E01}"/>
              </a:ext>
            </a:extLst>
          </p:cNvPr>
          <p:cNvSpPr txBox="1"/>
          <p:nvPr/>
        </p:nvSpPr>
        <p:spPr>
          <a:xfrm>
            <a:off x="7748255" y="856914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Poppins" pitchFamily="2" charset="77"/>
                <a:cs typeface="Poppins" pitchFamily="2" charset="77"/>
              </a:rPr>
              <a:t>XamlC</a:t>
            </a:r>
            <a:endParaRPr lang="en-US" sz="3600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0E838-77F5-9CA5-91CE-C58444F730C5}"/>
              </a:ext>
            </a:extLst>
          </p:cNvPr>
          <p:cNvSpPr txBox="1"/>
          <p:nvPr/>
        </p:nvSpPr>
        <p:spPr>
          <a:xfrm>
            <a:off x="7748255" y="7169021"/>
            <a:ext cx="6009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Poppins" pitchFamily="2" charset="77"/>
                <a:cs typeface="Poppins" pitchFamily="2" charset="77"/>
              </a:rPr>
              <a:t>XAML Source Generation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7229C5-D853-FEDB-7B9E-92730D5C7DAA}"/>
              </a:ext>
            </a:extLst>
          </p:cNvPr>
          <p:cNvGrpSpPr/>
          <p:nvPr/>
        </p:nvGrpSpPr>
        <p:grpSpPr>
          <a:xfrm>
            <a:off x="6938355" y="10872880"/>
            <a:ext cx="5079471" cy="2574607"/>
            <a:chOff x="1296922" y="4528531"/>
            <a:chExt cx="3840480" cy="2574607"/>
          </a:xfrm>
        </p:grpSpPr>
        <p:sp>
          <p:nvSpPr>
            <p:cNvPr id="15" name="Text Placeholder 7">
              <a:extLst>
                <a:ext uri="{FF2B5EF4-FFF2-40B4-BE49-F238E27FC236}">
                  <a16:creationId xmlns:a16="http://schemas.microsoft.com/office/drawing/2014/main" id="{9484CD65-17FD-4B7E-790E-28CA25A5C3BA}"/>
                </a:ext>
              </a:extLst>
            </p:cNvPr>
            <p:cNvSpPr txBox="1">
              <a:spLocks/>
            </p:cNvSpPr>
            <p:nvPr/>
          </p:nvSpPr>
          <p:spPr>
            <a:xfrm>
              <a:off x="1296922" y="6005858"/>
              <a:ext cx="3840480" cy="1097280"/>
            </a:xfrm>
          </p:spPr>
          <p:txBody>
            <a:bodyPr wrap="none" tIns="0" bIns="0" anchor="ctr">
              <a:noAutofit/>
            </a:bodyPr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Faster Inflation</a:t>
              </a:r>
            </a:p>
          </p:txBody>
        </p:sp>
        <p:sp>
          <p:nvSpPr>
            <p:cNvPr id="16" name="Text Placeholder 6">
              <a:extLst>
                <a:ext uri="{FF2B5EF4-FFF2-40B4-BE49-F238E27FC236}">
                  <a16:creationId xmlns:a16="http://schemas.microsoft.com/office/drawing/2014/main" id="{6B045BFD-0A0F-C987-6EB4-5F6E93B9000A}"/>
                </a:ext>
              </a:extLst>
            </p:cNvPr>
            <p:cNvSpPr txBox="1">
              <a:spLocks/>
            </p:cNvSpPr>
            <p:nvPr/>
          </p:nvSpPr>
          <p:spPr>
            <a:xfrm>
              <a:off x="1296922" y="4528531"/>
              <a:ext cx="3840480" cy="1477328"/>
            </a:xfrm>
          </p:spPr>
          <p:txBody>
            <a:bodyPr/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8800" b="1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1000%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55C516-37BB-7D24-B965-95A0B335317A}"/>
              </a:ext>
            </a:extLst>
          </p:cNvPr>
          <p:cNvGrpSpPr/>
          <p:nvPr/>
        </p:nvGrpSpPr>
        <p:grpSpPr>
          <a:xfrm>
            <a:off x="15452951" y="10872880"/>
            <a:ext cx="5079471" cy="2574607"/>
            <a:chOff x="1296922" y="4528531"/>
            <a:chExt cx="3840480" cy="2574607"/>
          </a:xfrm>
        </p:grpSpPr>
        <p:sp>
          <p:nvSpPr>
            <p:cNvPr id="19" name="Text Placeholder 7">
              <a:extLst>
                <a:ext uri="{FF2B5EF4-FFF2-40B4-BE49-F238E27FC236}">
                  <a16:creationId xmlns:a16="http://schemas.microsoft.com/office/drawing/2014/main" id="{1BB096D7-0B4D-5FE1-C80A-20DAC268AA4F}"/>
                </a:ext>
              </a:extLst>
            </p:cNvPr>
            <p:cNvSpPr txBox="1">
              <a:spLocks/>
            </p:cNvSpPr>
            <p:nvPr/>
          </p:nvSpPr>
          <p:spPr>
            <a:xfrm>
              <a:off x="1296922" y="6005858"/>
              <a:ext cx="3840480" cy="1097280"/>
            </a:xfrm>
          </p:spPr>
          <p:txBody>
            <a:bodyPr wrap="none" tIns="0" bIns="0" anchor="ctr">
              <a:noAutofit/>
            </a:bodyPr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Faster on Release</a:t>
              </a:r>
            </a:p>
          </p:txBody>
        </p:sp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645CA55C-EBD6-8F89-5EAA-771B19D6913D}"/>
                </a:ext>
              </a:extLst>
            </p:cNvPr>
            <p:cNvSpPr txBox="1">
              <a:spLocks/>
            </p:cNvSpPr>
            <p:nvPr/>
          </p:nvSpPr>
          <p:spPr>
            <a:xfrm>
              <a:off x="1296922" y="4528531"/>
              <a:ext cx="3840480" cy="1477328"/>
            </a:xfrm>
          </p:spPr>
          <p:txBody>
            <a:bodyPr/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8800" b="1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25%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8EBDB0-2EE6-D97D-BFF0-DEE92BA81120}"/>
              </a:ext>
            </a:extLst>
          </p:cNvPr>
          <p:cNvGrpSpPr/>
          <p:nvPr/>
        </p:nvGrpSpPr>
        <p:grpSpPr>
          <a:xfrm>
            <a:off x="19710249" y="10872880"/>
            <a:ext cx="5079471" cy="2574607"/>
            <a:chOff x="1296922" y="4528531"/>
            <a:chExt cx="3840480" cy="2574607"/>
          </a:xfrm>
        </p:grpSpPr>
        <p:sp>
          <p:nvSpPr>
            <p:cNvPr id="22" name="Text Placeholder 7">
              <a:extLst>
                <a:ext uri="{FF2B5EF4-FFF2-40B4-BE49-F238E27FC236}">
                  <a16:creationId xmlns:a16="http://schemas.microsoft.com/office/drawing/2014/main" id="{E567B346-DD73-B0FC-33E8-33312E929DDF}"/>
                </a:ext>
              </a:extLst>
            </p:cNvPr>
            <p:cNvSpPr txBox="1">
              <a:spLocks/>
            </p:cNvSpPr>
            <p:nvPr/>
          </p:nvSpPr>
          <p:spPr>
            <a:xfrm>
              <a:off x="1296922" y="6005858"/>
              <a:ext cx="3840480" cy="1097280"/>
            </a:xfrm>
          </p:spPr>
          <p:txBody>
            <a:bodyPr wrap="none" tIns="0" bIns="0" anchor="ctr">
              <a:noAutofit/>
            </a:bodyPr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Less App Memory</a:t>
              </a:r>
            </a:p>
          </p:txBody>
        </p:sp>
        <p:sp>
          <p:nvSpPr>
            <p:cNvPr id="23" name="Text Placeholder 6">
              <a:extLst>
                <a:ext uri="{FF2B5EF4-FFF2-40B4-BE49-F238E27FC236}">
                  <a16:creationId xmlns:a16="http://schemas.microsoft.com/office/drawing/2014/main" id="{34BF6CC1-74B3-F44C-5A7B-374E481496BC}"/>
                </a:ext>
              </a:extLst>
            </p:cNvPr>
            <p:cNvSpPr txBox="1">
              <a:spLocks/>
            </p:cNvSpPr>
            <p:nvPr/>
          </p:nvSpPr>
          <p:spPr>
            <a:xfrm>
              <a:off x="1296922" y="4528531"/>
              <a:ext cx="3840480" cy="1477328"/>
            </a:xfrm>
          </p:spPr>
          <p:txBody>
            <a:bodyPr/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8800" b="1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30%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66BA43-A5D2-E2FE-CF19-5DCD5F94225C}"/>
              </a:ext>
            </a:extLst>
          </p:cNvPr>
          <p:cNvGrpSpPr/>
          <p:nvPr/>
        </p:nvGrpSpPr>
        <p:grpSpPr>
          <a:xfrm>
            <a:off x="11195653" y="10872880"/>
            <a:ext cx="5079471" cy="2574607"/>
            <a:chOff x="1296922" y="4528531"/>
            <a:chExt cx="3840480" cy="2574607"/>
          </a:xfrm>
        </p:grpSpPr>
        <p:sp>
          <p:nvSpPr>
            <p:cNvPr id="25" name="Text Placeholder 7">
              <a:extLst>
                <a:ext uri="{FF2B5EF4-FFF2-40B4-BE49-F238E27FC236}">
                  <a16:creationId xmlns:a16="http://schemas.microsoft.com/office/drawing/2014/main" id="{5A392804-5ABC-85DE-8221-F6C6257571C2}"/>
                </a:ext>
              </a:extLst>
            </p:cNvPr>
            <p:cNvSpPr txBox="1">
              <a:spLocks/>
            </p:cNvSpPr>
            <p:nvPr/>
          </p:nvSpPr>
          <p:spPr>
            <a:xfrm>
              <a:off x="1296922" y="6005858"/>
              <a:ext cx="3840480" cy="1097280"/>
            </a:xfrm>
          </p:spPr>
          <p:txBody>
            <a:bodyPr wrap="none" tIns="0" bIns="0" anchor="ctr">
              <a:noAutofit/>
            </a:bodyPr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Less Debug Memory</a:t>
              </a:r>
            </a:p>
          </p:txBody>
        </p:sp>
        <p:sp>
          <p:nvSpPr>
            <p:cNvPr id="26" name="Text Placeholder 6">
              <a:extLst>
                <a:ext uri="{FF2B5EF4-FFF2-40B4-BE49-F238E27FC236}">
                  <a16:creationId xmlns:a16="http://schemas.microsoft.com/office/drawing/2014/main" id="{30418B9A-B328-87B1-1E5A-DC03656E5130}"/>
                </a:ext>
              </a:extLst>
            </p:cNvPr>
            <p:cNvSpPr txBox="1">
              <a:spLocks/>
            </p:cNvSpPr>
            <p:nvPr/>
          </p:nvSpPr>
          <p:spPr>
            <a:xfrm>
              <a:off x="1296922" y="4528531"/>
              <a:ext cx="3840480" cy="1477328"/>
            </a:xfrm>
          </p:spPr>
          <p:txBody>
            <a:bodyPr/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8800" b="1" dirty="0">
                  <a:solidFill>
                    <a:schemeClr val="accent3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99%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93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8" grpId="0">
        <p:bldAsOne/>
      </p:bldGraphic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1D51-AD6D-D4B4-06D1-73751640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BA0BF-F2C5-C176-5738-3A69701B724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23701" y="1162568"/>
            <a:ext cx="11364390" cy="1890091"/>
          </a:xfrm>
        </p:spPr>
        <p:txBody>
          <a:bodyPr/>
          <a:lstStyle/>
          <a:p>
            <a:r>
              <a:rPr lang="en-US" dirty="0"/>
              <a:t>XAML Source Generation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65A51-8FC6-7DA2-8C8B-025312BCF6D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53843" y="4329746"/>
            <a:ext cx="7010401" cy="1026025"/>
          </a:xfrm>
        </p:spPr>
        <p:txBody>
          <a:bodyPr/>
          <a:lstStyle/>
          <a:p>
            <a:r>
              <a:rPr lang="en-US" sz="4000" b="1" dirty="0">
                <a:latin typeface="Poppins" pitchFamily="2" charset="77"/>
                <a:cs typeface="Poppins" pitchFamily="2" charset="77"/>
              </a:rPr>
              <a:t>To enable 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390B16-9F83-8FC9-9D7E-2E3D6980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7072"/>
            <a:ext cx="12517527" cy="4916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0A144F-78A3-85DB-8729-782B1316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783" y="651803"/>
            <a:ext cx="19603834" cy="130360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485F9C-FD67-07AE-BE38-C77290BF1866}"/>
              </a:ext>
            </a:extLst>
          </p:cNvPr>
          <p:cNvSpPr/>
          <p:nvPr/>
        </p:nvSpPr>
        <p:spPr>
          <a:xfrm>
            <a:off x="14238514" y="3052659"/>
            <a:ext cx="5251269" cy="2067981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92688A-957C-A4E5-4CE6-A22E02C584C0}"/>
              </a:ext>
            </a:extLst>
          </p:cNvPr>
          <p:cNvCxnSpPr/>
          <p:nvPr/>
        </p:nvCxnSpPr>
        <p:spPr>
          <a:xfrm flipV="1">
            <a:off x="11390811" y="5120640"/>
            <a:ext cx="2847703" cy="2377440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64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parison-flyout-projects-project-dashboard">
            <a:hlinkClick r:id="" action="ppaction://media"/>
            <a:extLst>
              <a:ext uri="{FF2B5EF4-FFF2-40B4-BE49-F238E27FC236}">
                <a16:creationId xmlns:a16="http://schemas.microsoft.com/office/drawing/2014/main" id="{6AFDB29B-6DFC-2688-E4FB-776D143E7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88447" y="4480299"/>
            <a:ext cx="5288112" cy="5288112"/>
          </a:xfrm>
          <a:prstGeom prst="rect">
            <a:avLst/>
          </a:prstGeom>
        </p:spPr>
      </p:pic>
      <p:pic>
        <p:nvPicPr>
          <p:cNvPr id="5" name="comparison-project-tasks-dashboard">
            <a:hlinkClick r:id="" action="ppaction://media"/>
            <a:extLst>
              <a:ext uri="{FF2B5EF4-FFF2-40B4-BE49-F238E27FC236}">
                <a16:creationId xmlns:a16="http://schemas.microsoft.com/office/drawing/2014/main" id="{882A5D59-9411-5C05-664E-9A42998303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49531" y="4480298"/>
            <a:ext cx="5288112" cy="5288112"/>
          </a:xfrm>
          <a:prstGeom prst="rect">
            <a:avLst/>
          </a:prstGeom>
        </p:spPr>
      </p:pic>
      <p:pic>
        <p:nvPicPr>
          <p:cNvPr id="6" name="comparison-first-page-render">
            <a:hlinkClick r:id="" action="ppaction://media"/>
            <a:extLst>
              <a:ext uri="{FF2B5EF4-FFF2-40B4-BE49-F238E27FC236}">
                <a16:creationId xmlns:a16="http://schemas.microsoft.com/office/drawing/2014/main" id="{A0A92F43-1EB1-B1B8-79E9-B7EFBC118FA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3509" y="3253192"/>
            <a:ext cx="7742325" cy="7742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8458B-79FA-7277-9C19-C95D9F595D36}"/>
              </a:ext>
            </a:extLst>
          </p:cNvPr>
          <p:cNvSpPr txBox="1"/>
          <p:nvPr/>
        </p:nvSpPr>
        <p:spPr>
          <a:xfrm>
            <a:off x="11225213" y="1311965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Pixel 5, Android 14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7E0431-57BC-83DD-7B76-7DB88C346EED}"/>
              </a:ext>
            </a:extLst>
          </p:cNvPr>
          <p:cNvSpPr/>
          <p:nvPr/>
        </p:nvSpPr>
        <p:spPr>
          <a:xfrm>
            <a:off x="1635455" y="11583643"/>
            <a:ext cx="2434944" cy="60439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Aptos" panose="020B0004020202020204" pitchFamily="34" charset="0"/>
              </a:rPr>
              <a:t>XamlC</a:t>
            </a:r>
            <a:endParaRPr lang="en-US" sz="2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0ECD86E-D1EC-E421-8E46-D389140AC97C}"/>
              </a:ext>
            </a:extLst>
          </p:cNvPr>
          <p:cNvSpPr/>
          <p:nvPr/>
        </p:nvSpPr>
        <p:spPr>
          <a:xfrm>
            <a:off x="5799023" y="11583643"/>
            <a:ext cx="2434944" cy="6043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Gen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5596ACB-4C2C-4207-5A35-4038B171E07C}"/>
              </a:ext>
            </a:extLst>
          </p:cNvPr>
          <p:cNvSpPr txBox="1">
            <a:spLocks/>
          </p:cNvSpPr>
          <p:nvPr/>
        </p:nvSpPr>
        <p:spPr>
          <a:xfrm>
            <a:off x="1140563" y="1066801"/>
            <a:ext cx="22868968" cy="939800"/>
          </a:xfrm>
          <a:prstGeom prst="rect">
            <a:avLst/>
          </a:prstGeom>
        </p:spPr>
        <p:txBody>
          <a:bodyPr/>
          <a:lstStyle>
            <a:lvl1pPr marL="342944" indent="-342944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latin typeface="Poppins" pitchFamily="2" charset="77"/>
                <a:cs typeface="Poppins" pitchFamily="2" charset="77"/>
              </a:rPr>
              <a:t>Performance (Debug) with XAML Source Generation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362AE20-CAC0-709C-6668-212F689478D0}"/>
              </a:ext>
            </a:extLst>
          </p:cNvPr>
          <p:cNvSpPr txBox="1">
            <a:spLocks/>
          </p:cNvSpPr>
          <p:nvPr/>
        </p:nvSpPr>
        <p:spPr>
          <a:xfrm>
            <a:off x="1140564" y="1930401"/>
            <a:ext cx="13359207" cy="939800"/>
          </a:xfrm>
          <a:prstGeom prst="rect">
            <a:avLst/>
          </a:prstGeom>
        </p:spPr>
        <p:txBody>
          <a:bodyPr/>
          <a:lstStyle>
            <a:lvl1pPr marL="342944" indent="-342944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Splash &gt; Home</a:t>
            </a:r>
          </a:p>
        </p:txBody>
      </p:sp>
    </p:spTree>
    <p:extLst>
      <p:ext uri="{BB962C8B-B14F-4D97-AF65-F5344CB8AC3E}">
        <p14:creationId xmlns:p14="http://schemas.microsoft.com/office/powerpoint/2010/main" val="412565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parison-flyout-projects-project-dashboard">
            <a:hlinkClick r:id="" action="ppaction://media"/>
            <a:extLst>
              <a:ext uri="{FF2B5EF4-FFF2-40B4-BE49-F238E27FC236}">
                <a16:creationId xmlns:a16="http://schemas.microsoft.com/office/drawing/2014/main" id="{6AFDB29B-6DFC-2688-E4FB-776D143E7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88447" y="4480299"/>
            <a:ext cx="5288112" cy="5288112"/>
          </a:xfrm>
          <a:prstGeom prst="rect">
            <a:avLst/>
          </a:prstGeom>
        </p:spPr>
      </p:pic>
      <p:pic>
        <p:nvPicPr>
          <p:cNvPr id="5" name="comparison-project-tasks-dashboard">
            <a:hlinkClick r:id="" action="ppaction://media"/>
            <a:extLst>
              <a:ext uri="{FF2B5EF4-FFF2-40B4-BE49-F238E27FC236}">
                <a16:creationId xmlns:a16="http://schemas.microsoft.com/office/drawing/2014/main" id="{882A5D59-9411-5C05-664E-9A42998303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22425" y="3253192"/>
            <a:ext cx="7742325" cy="7742325"/>
          </a:xfrm>
          <a:prstGeom prst="rect">
            <a:avLst/>
          </a:prstGeom>
        </p:spPr>
      </p:pic>
      <p:pic>
        <p:nvPicPr>
          <p:cNvPr id="6" name="comparison-first-page-render">
            <a:hlinkClick r:id="" action="ppaction://media"/>
            <a:extLst>
              <a:ext uri="{FF2B5EF4-FFF2-40B4-BE49-F238E27FC236}">
                <a16:creationId xmlns:a16="http://schemas.microsoft.com/office/drawing/2014/main" id="{A0A92F43-1EB1-B1B8-79E9-B7EFBC118FA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10615" y="4480298"/>
            <a:ext cx="5288112" cy="5288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8458B-79FA-7277-9C19-C95D9F595D36}"/>
              </a:ext>
            </a:extLst>
          </p:cNvPr>
          <p:cNvSpPr txBox="1"/>
          <p:nvPr/>
        </p:nvSpPr>
        <p:spPr>
          <a:xfrm>
            <a:off x="11226111" y="13119652"/>
            <a:ext cx="193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Pixel 5, Android 14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CB4EE79-D471-1165-BEBB-1BAB92F0609A}"/>
              </a:ext>
            </a:extLst>
          </p:cNvPr>
          <p:cNvSpPr/>
          <p:nvPr/>
        </p:nvSpPr>
        <p:spPr>
          <a:xfrm>
            <a:off x="8895237" y="11583643"/>
            <a:ext cx="2434944" cy="60439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Aptos" panose="020B0004020202020204" pitchFamily="34" charset="0"/>
              </a:rPr>
              <a:t>XamlC</a:t>
            </a:r>
            <a:endParaRPr lang="en-US" sz="2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EDE48D-8465-C476-B498-F77B25D443A8}"/>
              </a:ext>
            </a:extLst>
          </p:cNvPr>
          <p:cNvSpPr/>
          <p:nvPr/>
        </p:nvSpPr>
        <p:spPr>
          <a:xfrm>
            <a:off x="13058805" y="11583643"/>
            <a:ext cx="2434944" cy="6043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Gen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3623810-AA13-B989-A1DB-C5A6E0B2034E}"/>
              </a:ext>
            </a:extLst>
          </p:cNvPr>
          <p:cNvSpPr txBox="1">
            <a:spLocks/>
          </p:cNvSpPr>
          <p:nvPr/>
        </p:nvSpPr>
        <p:spPr>
          <a:xfrm>
            <a:off x="1140563" y="1066801"/>
            <a:ext cx="22868968" cy="939800"/>
          </a:xfrm>
          <a:prstGeom prst="rect">
            <a:avLst/>
          </a:prstGeom>
        </p:spPr>
        <p:txBody>
          <a:bodyPr/>
          <a:lstStyle>
            <a:lvl1pPr marL="342944" indent="-342944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latin typeface="Poppins" pitchFamily="2" charset="77"/>
                <a:cs typeface="Poppins" pitchFamily="2" charset="77"/>
              </a:rPr>
              <a:t>Performance (Debug) with XAML Source Generation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D99D3C-9249-FC0B-8B36-D5D8189224B9}"/>
              </a:ext>
            </a:extLst>
          </p:cNvPr>
          <p:cNvSpPr txBox="1">
            <a:spLocks/>
          </p:cNvSpPr>
          <p:nvPr/>
        </p:nvSpPr>
        <p:spPr>
          <a:xfrm>
            <a:off x="1140564" y="1930401"/>
            <a:ext cx="13359207" cy="939800"/>
          </a:xfrm>
          <a:prstGeom prst="rect">
            <a:avLst/>
          </a:prstGeom>
        </p:spPr>
        <p:txBody>
          <a:bodyPr/>
          <a:lstStyle>
            <a:lvl1pPr marL="342944" indent="-342944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Home &gt; Push &gt; Push &gt; Back &gt; Back</a:t>
            </a:r>
          </a:p>
        </p:txBody>
      </p:sp>
    </p:spTree>
    <p:extLst>
      <p:ext uri="{BB962C8B-B14F-4D97-AF65-F5344CB8AC3E}">
        <p14:creationId xmlns:p14="http://schemas.microsoft.com/office/powerpoint/2010/main" val="7346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0526-0F85-1049-3E4F-538DE205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48265B-0671-25E5-1629-554E4EF999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3" y="1066801"/>
            <a:ext cx="14718561" cy="939800"/>
          </a:xfrm>
        </p:spPr>
        <p:txBody>
          <a:bodyPr/>
          <a:lstStyle/>
          <a:p>
            <a:r>
              <a:rPr lang="en-US" dirty="0"/>
              <a:t>Investments for .NET 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A6CB5-0DF7-6AD2-F0CD-D55989F72B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5AD2A-5BB3-F96A-1E69-50FB782BB670}"/>
              </a:ext>
            </a:extLst>
          </p:cNvPr>
          <p:cNvGrpSpPr/>
          <p:nvPr/>
        </p:nvGrpSpPr>
        <p:grpSpPr>
          <a:xfrm>
            <a:off x="742949" y="4241799"/>
            <a:ext cx="5486400" cy="5232399"/>
            <a:chOff x="742949" y="4241799"/>
            <a:chExt cx="5486400" cy="523239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362DA52-E43E-94EA-6A69-E1717F054A5B}"/>
                </a:ext>
              </a:extLst>
            </p:cNvPr>
            <p:cNvSpPr/>
            <p:nvPr/>
          </p:nvSpPr>
          <p:spPr>
            <a:xfrm>
              <a:off x="742949" y="4241799"/>
              <a:ext cx="5486400" cy="5232399"/>
            </a:xfrm>
            <a:prstGeom prst="roundRect">
              <a:avLst>
                <a:gd name="adj" fmla="val 53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latin typeface="Poppins" pitchFamily="2" charset="77"/>
              </a:endParaRPr>
            </a:p>
          </p:txBody>
        </p:sp>
        <p:sp>
          <p:nvSpPr>
            <p:cNvPr id="5" name="Graphic 46" descr="Gradient icon of a gear and a trending up arrow">
              <a:extLst>
                <a:ext uri="{FF2B5EF4-FFF2-40B4-BE49-F238E27FC236}">
                  <a16:creationId xmlns:a16="http://schemas.microsoft.com/office/drawing/2014/main" id="{F2A6DB02-28EF-4036-CC6E-95289A3C72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5176" y="5311445"/>
              <a:ext cx="1838572" cy="1814571"/>
            </a:xfrm>
            <a:custGeom>
              <a:avLst/>
              <a:gdLst>
                <a:gd name="connsiteX0" fmla="*/ 347668 w 405250"/>
                <a:gd name="connsiteY0" fmla="*/ 0 h 401315"/>
                <a:gd name="connsiteX1" fmla="*/ 368120 w 405250"/>
                <a:gd name="connsiteY1" fmla="*/ 20451 h 401315"/>
                <a:gd name="connsiteX2" fmla="*/ 368120 w 405250"/>
                <a:gd name="connsiteY2" fmla="*/ 122706 h 401315"/>
                <a:gd name="connsiteX3" fmla="*/ 347668 w 405250"/>
                <a:gd name="connsiteY3" fmla="*/ 143157 h 401315"/>
                <a:gd name="connsiteX4" fmla="*/ 327217 w 405250"/>
                <a:gd name="connsiteY4" fmla="*/ 122706 h 401315"/>
                <a:gd name="connsiteX5" fmla="*/ 327217 w 405250"/>
                <a:gd name="connsiteY5" fmla="*/ 69824 h 401315"/>
                <a:gd name="connsiteX6" fmla="*/ 208746 w 405250"/>
                <a:gd name="connsiteY6" fmla="*/ 188295 h 401315"/>
                <a:gd name="connsiteX7" fmla="*/ 194285 w 405250"/>
                <a:gd name="connsiteY7" fmla="*/ 194285 h 401315"/>
                <a:gd name="connsiteX8" fmla="*/ 179824 w 405250"/>
                <a:gd name="connsiteY8" fmla="*/ 188295 h 401315"/>
                <a:gd name="connsiteX9" fmla="*/ 143158 w 405250"/>
                <a:gd name="connsiteY9" fmla="*/ 151628 h 401315"/>
                <a:gd name="connsiteX10" fmla="*/ 34912 w 405250"/>
                <a:gd name="connsiteY10" fmla="*/ 259874 h 401315"/>
                <a:gd name="connsiteX11" fmla="*/ 5990 w 405250"/>
                <a:gd name="connsiteY11" fmla="*/ 259874 h 401315"/>
                <a:gd name="connsiteX12" fmla="*/ 5990 w 405250"/>
                <a:gd name="connsiteY12" fmla="*/ 230952 h 401315"/>
                <a:gd name="connsiteX13" fmla="*/ 128696 w 405250"/>
                <a:gd name="connsiteY13" fmla="*/ 108245 h 401315"/>
                <a:gd name="connsiteX14" fmla="*/ 143158 w 405250"/>
                <a:gd name="connsiteY14" fmla="*/ 102255 h 401315"/>
                <a:gd name="connsiteX15" fmla="*/ 157619 w 405250"/>
                <a:gd name="connsiteY15" fmla="*/ 108245 h 401315"/>
                <a:gd name="connsiteX16" fmla="*/ 194285 w 405250"/>
                <a:gd name="connsiteY16" fmla="*/ 144912 h 401315"/>
                <a:gd name="connsiteX17" fmla="*/ 298295 w 405250"/>
                <a:gd name="connsiteY17" fmla="*/ 40902 h 401315"/>
                <a:gd name="connsiteX18" fmla="*/ 245413 w 405250"/>
                <a:gd name="connsiteY18" fmla="*/ 40902 h 401315"/>
                <a:gd name="connsiteX19" fmla="*/ 224962 w 405250"/>
                <a:gd name="connsiteY19" fmla="*/ 20451 h 401315"/>
                <a:gd name="connsiteX20" fmla="*/ 245413 w 405250"/>
                <a:gd name="connsiteY20" fmla="*/ 0 h 401315"/>
                <a:gd name="connsiteX21" fmla="*/ 347668 w 405250"/>
                <a:gd name="connsiteY21" fmla="*/ 0 h 401315"/>
                <a:gd name="connsiteX22" fmla="*/ 230653 w 405250"/>
                <a:gd name="connsiteY22" fmla="*/ 224463 h 401315"/>
                <a:gd name="connsiteX23" fmla="*/ 201179 w 405250"/>
                <a:gd name="connsiteY23" fmla="*/ 275513 h 401315"/>
                <a:gd name="connsiteX24" fmla="*/ 189232 w 405250"/>
                <a:gd name="connsiteY24" fmla="*/ 278468 h 401315"/>
                <a:gd name="connsiteX25" fmla="*/ 187837 w 405250"/>
                <a:gd name="connsiteY25" fmla="*/ 296541 h 401315"/>
                <a:gd name="connsiteX26" fmla="*/ 189363 w 405250"/>
                <a:gd name="connsiteY26" fmla="*/ 315425 h 401315"/>
                <a:gd name="connsiteX27" fmla="*/ 200394 w 405250"/>
                <a:gd name="connsiteY27" fmla="*/ 318082 h 401315"/>
                <a:gd name="connsiteX28" fmla="*/ 230048 w 405250"/>
                <a:gd name="connsiteY28" fmla="*/ 369424 h 401315"/>
                <a:gd name="connsiteX29" fmla="*/ 226238 w 405250"/>
                <a:gd name="connsiteY29" fmla="*/ 382335 h 401315"/>
                <a:gd name="connsiteX30" fmla="*/ 256592 w 405250"/>
                <a:gd name="connsiteY30" fmla="*/ 401181 h 401315"/>
                <a:gd name="connsiteX31" fmla="*/ 266680 w 405250"/>
                <a:gd name="connsiteY31" fmla="*/ 390573 h 401315"/>
                <a:gd name="connsiteX32" fmla="*/ 325970 w 405250"/>
                <a:gd name="connsiteY32" fmla="*/ 390583 h 401315"/>
                <a:gd name="connsiteX33" fmla="*/ 336169 w 405250"/>
                <a:gd name="connsiteY33" fmla="*/ 401316 h 401315"/>
                <a:gd name="connsiteX34" fmla="*/ 366494 w 405250"/>
                <a:gd name="connsiteY34" fmla="*/ 382646 h 401315"/>
                <a:gd name="connsiteX35" fmla="*/ 362442 w 405250"/>
                <a:gd name="connsiteY35" fmla="*/ 368619 h 401315"/>
                <a:gd name="connsiteX36" fmla="*/ 391916 w 405250"/>
                <a:gd name="connsiteY36" fmla="*/ 317566 h 401315"/>
                <a:gd name="connsiteX37" fmla="*/ 403856 w 405250"/>
                <a:gd name="connsiteY37" fmla="*/ 314613 h 401315"/>
                <a:gd name="connsiteX38" fmla="*/ 405250 w 405250"/>
                <a:gd name="connsiteY38" fmla="*/ 296541 h 401315"/>
                <a:gd name="connsiteX39" fmla="*/ 403725 w 405250"/>
                <a:gd name="connsiteY39" fmla="*/ 277652 h 401315"/>
                <a:gd name="connsiteX40" fmla="*/ 392702 w 405250"/>
                <a:gd name="connsiteY40" fmla="*/ 274998 h 401315"/>
                <a:gd name="connsiteX41" fmla="*/ 363050 w 405250"/>
                <a:gd name="connsiteY41" fmla="*/ 223655 h 401315"/>
                <a:gd name="connsiteX42" fmla="*/ 366856 w 405250"/>
                <a:gd name="connsiteY42" fmla="*/ 210753 h 401315"/>
                <a:gd name="connsiteX43" fmla="*/ 336502 w 405250"/>
                <a:gd name="connsiteY43" fmla="*/ 191903 h 401315"/>
                <a:gd name="connsiteX44" fmla="*/ 326418 w 405250"/>
                <a:gd name="connsiteY44" fmla="*/ 202507 h 401315"/>
                <a:gd name="connsiteX45" fmla="*/ 267128 w 405250"/>
                <a:gd name="connsiteY45" fmla="*/ 202496 h 401315"/>
                <a:gd name="connsiteX46" fmla="*/ 256927 w 405250"/>
                <a:gd name="connsiteY46" fmla="*/ 191764 h 401315"/>
                <a:gd name="connsiteX47" fmla="*/ 226602 w 405250"/>
                <a:gd name="connsiteY47" fmla="*/ 210429 h 401315"/>
                <a:gd name="connsiteX48" fmla="*/ 230653 w 405250"/>
                <a:gd name="connsiteY48" fmla="*/ 224463 h 401315"/>
                <a:gd name="connsiteX49" fmla="*/ 296543 w 405250"/>
                <a:gd name="connsiteY49" fmla="*/ 327217 h 401315"/>
                <a:gd name="connsiteX50" fmla="*/ 266897 w 405250"/>
                <a:gd name="connsiteY50" fmla="*/ 296541 h 401315"/>
                <a:gd name="connsiteX51" fmla="*/ 296543 w 405250"/>
                <a:gd name="connsiteY51" fmla="*/ 265864 h 401315"/>
                <a:gd name="connsiteX52" fmla="*/ 326191 w 405250"/>
                <a:gd name="connsiteY52" fmla="*/ 296541 h 401315"/>
                <a:gd name="connsiteX53" fmla="*/ 296543 w 405250"/>
                <a:gd name="connsiteY53" fmla="*/ 327217 h 40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05250" h="401315">
                  <a:moveTo>
                    <a:pt x="347668" y="0"/>
                  </a:moveTo>
                  <a:cubicBezTo>
                    <a:pt x="358964" y="0"/>
                    <a:pt x="368120" y="9157"/>
                    <a:pt x="368120" y="20451"/>
                  </a:cubicBezTo>
                  <a:lnTo>
                    <a:pt x="368120" y="122706"/>
                  </a:lnTo>
                  <a:cubicBezTo>
                    <a:pt x="368120" y="134001"/>
                    <a:pt x="358964" y="143157"/>
                    <a:pt x="347668" y="143157"/>
                  </a:cubicBezTo>
                  <a:cubicBezTo>
                    <a:pt x="336373" y="143157"/>
                    <a:pt x="327217" y="134001"/>
                    <a:pt x="327217" y="122706"/>
                  </a:cubicBezTo>
                  <a:lnTo>
                    <a:pt x="327217" y="69824"/>
                  </a:lnTo>
                  <a:lnTo>
                    <a:pt x="208746" y="188295"/>
                  </a:lnTo>
                  <a:cubicBezTo>
                    <a:pt x="204912" y="192130"/>
                    <a:pt x="199709" y="194285"/>
                    <a:pt x="194285" y="194285"/>
                  </a:cubicBezTo>
                  <a:cubicBezTo>
                    <a:pt x="188862" y="194285"/>
                    <a:pt x="183659" y="192130"/>
                    <a:pt x="179824" y="188295"/>
                  </a:cubicBezTo>
                  <a:lnTo>
                    <a:pt x="143158" y="151628"/>
                  </a:lnTo>
                  <a:lnTo>
                    <a:pt x="34912" y="259874"/>
                  </a:lnTo>
                  <a:cubicBezTo>
                    <a:pt x="26926" y="267860"/>
                    <a:pt x="13977" y="267860"/>
                    <a:pt x="5990" y="259874"/>
                  </a:cubicBezTo>
                  <a:cubicBezTo>
                    <a:pt x="-1997" y="251888"/>
                    <a:pt x="-1997" y="238938"/>
                    <a:pt x="5990" y="230952"/>
                  </a:cubicBezTo>
                  <a:lnTo>
                    <a:pt x="128696" y="108245"/>
                  </a:lnTo>
                  <a:cubicBezTo>
                    <a:pt x="132532" y="104410"/>
                    <a:pt x="137734" y="102255"/>
                    <a:pt x="143158" y="102255"/>
                  </a:cubicBezTo>
                  <a:cubicBezTo>
                    <a:pt x="148581" y="102255"/>
                    <a:pt x="153784" y="104410"/>
                    <a:pt x="157619" y="108245"/>
                  </a:cubicBezTo>
                  <a:lnTo>
                    <a:pt x="194285" y="144912"/>
                  </a:lnTo>
                  <a:lnTo>
                    <a:pt x="298295" y="40902"/>
                  </a:lnTo>
                  <a:lnTo>
                    <a:pt x="245413" y="40902"/>
                  </a:lnTo>
                  <a:cubicBezTo>
                    <a:pt x="234118" y="40902"/>
                    <a:pt x="224962" y="31746"/>
                    <a:pt x="224962" y="20451"/>
                  </a:cubicBezTo>
                  <a:cubicBezTo>
                    <a:pt x="224962" y="9156"/>
                    <a:pt x="234118" y="0"/>
                    <a:pt x="245413" y="0"/>
                  </a:cubicBezTo>
                  <a:lnTo>
                    <a:pt x="347668" y="0"/>
                  </a:lnTo>
                  <a:close/>
                  <a:moveTo>
                    <a:pt x="230653" y="224463"/>
                  </a:moveTo>
                  <a:cubicBezTo>
                    <a:pt x="237091" y="246759"/>
                    <a:pt x="223708" y="269938"/>
                    <a:pt x="201179" y="275513"/>
                  </a:cubicBezTo>
                  <a:lnTo>
                    <a:pt x="189232" y="278468"/>
                  </a:lnTo>
                  <a:cubicBezTo>
                    <a:pt x="188314" y="284352"/>
                    <a:pt x="187837" y="290389"/>
                    <a:pt x="187837" y="296541"/>
                  </a:cubicBezTo>
                  <a:cubicBezTo>
                    <a:pt x="187837" y="302977"/>
                    <a:pt x="188359" y="309286"/>
                    <a:pt x="189363" y="315425"/>
                  </a:cubicBezTo>
                  <a:lnTo>
                    <a:pt x="200394" y="318082"/>
                  </a:lnTo>
                  <a:cubicBezTo>
                    <a:pt x="223146" y="323561"/>
                    <a:pt x="236672" y="346979"/>
                    <a:pt x="230048" y="369424"/>
                  </a:cubicBezTo>
                  <a:lnTo>
                    <a:pt x="226238" y="382335"/>
                  </a:lnTo>
                  <a:cubicBezTo>
                    <a:pt x="235220" y="390221"/>
                    <a:pt x="245454" y="396626"/>
                    <a:pt x="256592" y="401181"/>
                  </a:cubicBezTo>
                  <a:lnTo>
                    <a:pt x="266680" y="390573"/>
                  </a:lnTo>
                  <a:cubicBezTo>
                    <a:pt x="282806" y="373615"/>
                    <a:pt x="309848" y="373619"/>
                    <a:pt x="325970" y="390583"/>
                  </a:cubicBezTo>
                  <a:lnTo>
                    <a:pt x="336169" y="401316"/>
                  </a:lnTo>
                  <a:cubicBezTo>
                    <a:pt x="347284" y="396810"/>
                    <a:pt x="357509" y="390466"/>
                    <a:pt x="366494" y="382646"/>
                  </a:cubicBezTo>
                  <a:lnTo>
                    <a:pt x="362442" y="368619"/>
                  </a:lnTo>
                  <a:cubicBezTo>
                    <a:pt x="356006" y="346321"/>
                    <a:pt x="369390" y="323141"/>
                    <a:pt x="391916" y="317566"/>
                  </a:cubicBezTo>
                  <a:lnTo>
                    <a:pt x="403856" y="314613"/>
                  </a:lnTo>
                  <a:cubicBezTo>
                    <a:pt x="404774" y="308730"/>
                    <a:pt x="405250" y="302692"/>
                    <a:pt x="405250" y="296541"/>
                  </a:cubicBezTo>
                  <a:cubicBezTo>
                    <a:pt x="405250" y="290105"/>
                    <a:pt x="404729" y="283794"/>
                    <a:pt x="403725" y="277652"/>
                  </a:cubicBezTo>
                  <a:lnTo>
                    <a:pt x="392702" y="274998"/>
                  </a:lnTo>
                  <a:cubicBezTo>
                    <a:pt x="369950" y="269519"/>
                    <a:pt x="356426" y="246102"/>
                    <a:pt x="363050" y="223655"/>
                  </a:cubicBezTo>
                  <a:lnTo>
                    <a:pt x="366856" y="210753"/>
                  </a:lnTo>
                  <a:cubicBezTo>
                    <a:pt x="357876" y="202865"/>
                    <a:pt x="347640" y="196459"/>
                    <a:pt x="336502" y="191903"/>
                  </a:cubicBezTo>
                  <a:lnTo>
                    <a:pt x="326418" y="202507"/>
                  </a:lnTo>
                  <a:cubicBezTo>
                    <a:pt x="310292" y="219467"/>
                    <a:pt x="283250" y="219461"/>
                    <a:pt x="267128" y="202496"/>
                  </a:cubicBezTo>
                  <a:lnTo>
                    <a:pt x="256927" y="191764"/>
                  </a:lnTo>
                  <a:cubicBezTo>
                    <a:pt x="245812" y="196267"/>
                    <a:pt x="235586" y="202609"/>
                    <a:pt x="226602" y="210429"/>
                  </a:cubicBezTo>
                  <a:lnTo>
                    <a:pt x="230653" y="224463"/>
                  </a:lnTo>
                  <a:close/>
                  <a:moveTo>
                    <a:pt x="296543" y="327217"/>
                  </a:moveTo>
                  <a:cubicBezTo>
                    <a:pt x="280170" y="327217"/>
                    <a:pt x="266897" y="313482"/>
                    <a:pt x="266897" y="296541"/>
                  </a:cubicBezTo>
                  <a:cubicBezTo>
                    <a:pt x="266897" y="279599"/>
                    <a:pt x="280170" y="265864"/>
                    <a:pt x="296543" y="265864"/>
                  </a:cubicBezTo>
                  <a:cubicBezTo>
                    <a:pt x="312918" y="265864"/>
                    <a:pt x="326191" y="279599"/>
                    <a:pt x="326191" y="296541"/>
                  </a:cubicBezTo>
                  <a:cubicBezTo>
                    <a:pt x="326191" y="313482"/>
                    <a:pt x="312918" y="327217"/>
                    <a:pt x="296543" y="327217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18288" rIns="0" bIns="45720" anchor="ctr" anchorCtr="0">
              <a:sp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3933">
                      <a:srgbClr val="FFFFFF"/>
                    </a:gs>
                    <a:gs pos="17416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5" name="Text Placeholder 6">
              <a:extLst>
                <a:ext uri="{FF2B5EF4-FFF2-40B4-BE49-F238E27FC236}">
                  <a16:creationId xmlns:a16="http://schemas.microsoft.com/office/drawing/2014/main" id="{5C603C16-5A70-850B-27D6-AEC550BF64BF}"/>
                </a:ext>
              </a:extLst>
            </p:cNvPr>
            <p:cNvSpPr txBox="1">
              <a:spLocks/>
            </p:cNvSpPr>
            <p:nvPr/>
          </p:nvSpPr>
          <p:spPr>
            <a:xfrm>
              <a:off x="1140563" y="7335760"/>
              <a:ext cx="4572000" cy="1645920"/>
            </a:xfrm>
          </p:spPr>
          <p:txBody>
            <a:bodyPr anchor="ctr"/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8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Quality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81F18B-9BF1-05D6-B83F-CBEA3176DA55}"/>
              </a:ext>
            </a:extLst>
          </p:cNvPr>
          <p:cNvGrpSpPr/>
          <p:nvPr/>
        </p:nvGrpSpPr>
        <p:grpSpPr>
          <a:xfrm>
            <a:off x="18452306" y="4241799"/>
            <a:ext cx="5486400" cy="5232399"/>
            <a:chOff x="18452306" y="4241799"/>
            <a:chExt cx="5486400" cy="5232399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EF88E5A-4D93-FA3B-0A80-632BD6F245DB}"/>
                </a:ext>
              </a:extLst>
            </p:cNvPr>
            <p:cNvSpPr/>
            <p:nvPr/>
          </p:nvSpPr>
          <p:spPr>
            <a:xfrm>
              <a:off x="18452306" y="4241799"/>
              <a:ext cx="5486400" cy="5232399"/>
            </a:xfrm>
            <a:prstGeom prst="roundRect">
              <a:avLst>
                <a:gd name="adj" fmla="val 53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latin typeface="Poppins" pitchFamily="2" charset="77"/>
              </a:endParaRPr>
            </a:p>
          </p:txBody>
        </p:sp>
        <p:sp>
          <p:nvSpPr>
            <p:cNvPr id="25" name="Freeform: Shape 34">
              <a:extLst>
                <a:ext uri="{FF2B5EF4-FFF2-40B4-BE49-F238E27FC236}">
                  <a16:creationId xmlns:a16="http://schemas.microsoft.com/office/drawing/2014/main" id="{99D93F8C-549E-F0F7-6527-CD118F77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0397777" y="5835895"/>
              <a:ext cx="1630289" cy="1290121"/>
            </a:xfrm>
            <a:custGeom>
              <a:avLst/>
              <a:gdLst>
                <a:gd name="connsiteX0" fmla="*/ 307542 w 352049"/>
                <a:gd name="connsiteY0" fmla="*/ 205049 h 306451"/>
                <a:gd name="connsiteX1" fmla="*/ 347547 w 352049"/>
                <a:gd name="connsiteY1" fmla="*/ 237053 h 306451"/>
                <a:gd name="connsiteX2" fmla="*/ 349419 w 352049"/>
                <a:gd name="connsiteY2" fmla="*/ 253920 h 306451"/>
                <a:gd name="connsiteX3" fmla="*/ 349419 w 352049"/>
                <a:gd name="connsiteY3" fmla="*/ 253936 h 306451"/>
                <a:gd name="connsiteX4" fmla="*/ 349408 w 352049"/>
                <a:gd name="connsiteY4" fmla="*/ 253950 h 306451"/>
                <a:gd name="connsiteX5" fmla="*/ 332537 w 352049"/>
                <a:gd name="connsiteY5" fmla="*/ 255808 h 306451"/>
                <a:gd name="connsiteX6" fmla="*/ 292532 w 352049"/>
                <a:gd name="connsiteY6" fmla="*/ 223804 h 306451"/>
                <a:gd name="connsiteX7" fmla="*/ 290660 w 352049"/>
                <a:gd name="connsiteY7" fmla="*/ 206922 h 306451"/>
                <a:gd name="connsiteX8" fmla="*/ 307542 w 352049"/>
                <a:gd name="connsiteY8" fmla="*/ 205049 h 306451"/>
                <a:gd name="connsiteX9" fmla="*/ 44517 w 352049"/>
                <a:gd name="connsiteY9" fmla="*/ 205049 h 306451"/>
                <a:gd name="connsiteX10" fmla="*/ 61391 w 352049"/>
                <a:gd name="connsiteY10" fmla="*/ 206930 h 306451"/>
                <a:gd name="connsiteX11" fmla="*/ 59511 w 352049"/>
                <a:gd name="connsiteY11" fmla="*/ 223804 h 306451"/>
                <a:gd name="connsiteX12" fmla="*/ 19506 w 352049"/>
                <a:gd name="connsiteY12" fmla="*/ 255808 h 306451"/>
                <a:gd name="connsiteX13" fmla="*/ 2632 w 352049"/>
                <a:gd name="connsiteY13" fmla="*/ 253928 h 306451"/>
                <a:gd name="connsiteX14" fmla="*/ 4512 w 352049"/>
                <a:gd name="connsiteY14" fmla="*/ 237053 h 306451"/>
                <a:gd name="connsiteX15" fmla="*/ 19506 w 352049"/>
                <a:gd name="connsiteY15" fmla="*/ 21027 h 306451"/>
                <a:gd name="connsiteX16" fmla="*/ 59511 w 352049"/>
                <a:gd name="connsiteY16" fmla="*/ 53031 h 306451"/>
                <a:gd name="connsiteX17" fmla="*/ 61391 w 352049"/>
                <a:gd name="connsiteY17" fmla="*/ 69905 h 306451"/>
                <a:gd name="connsiteX18" fmla="*/ 44517 w 352049"/>
                <a:gd name="connsiteY18" fmla="*/ 71785 h 306451"/>
                <a:gd name="connsiteX19" fmla="*/ 4512 w 352049"/>
                <a:gd name="connsiteY19" fmla="*/ 39781 h 306451"/>
                <a:gd name="connsiteX20" fmla="*/ 2624 w 352049"/>
                <a:gd name="connsiteY20" fmla="*/ 22915 h 306451"/>
                <a:gd name="connsiteX21" fmla="*/ 2637 w 352049"/>
                <a:gd name="connsiteY21" fmla="*/ 22899 h 306451"/>
                <a:gd name="connsiteX22" fmla="*/ 19506 w 352049"/>
                <a:gd name="connsiteY22" fmla="*/ 21027 h 306451"/>
                <a:gd name="connsiteX23" fmla="*/ 332537 w 352049"/>
                <a:gd name="connsiteY23" fmla="*/ 21026 h 306451"/>
                <a:gd name="connsiteX24" fmla="*/ 349406 w 352049"/>
                <a:gd name="connsiteY24" fmla="*/ 22898 h 306451"/>
                <a:gd name="connsiteX25" fmla="*/ 349419 w 352049"/>
                <a:gd name="connsiteY25" fmla="*/ 22915 h 306451"/>
                <a:gd name="connsiteX26" fmla="*/ 347547 w 352049"/>
                <a:gd name="connsiteY26" fmla="*/ 39781 h 306451"/>
                <a:gd name="connsiteX27" fmla="*/ 307542 w 352049"/>
                <a:gd name="connsiteY27" fmla="*/ 71785 h 306451"/>
                <a:gd name="connsiteX28" fmla="*/ 290660 w 352049"/>
                <a:gd name="connsiteY28" fmla="*/ 69913 h 306451"/>
                <a:gd name="connsiteX29" fmla="*/ 292532 w 352049"/>
                <a:gd name="connsiteY29" fmla="*/ 53030 h 306451"/>
                <a:gd name="connsiteX30" fmla="*/ 176030 w 352049"/>
                <a:gd name="connsiteY30" fmla="*/ 0 h 306451"/>
                <a:gd name="connsiteX31" fmla="*/ 195400 w 352049"/>
                <a:gd name="connsiteY31" fmla="*/ 12050 h 306451"/>
                <a:gd name="connsiteX32" fmla="*/ 195384 w 352049"/>
                <a:gd name="connsiteY32" fmla="*/ 12050 h 306451"/>
                <a:gd name="connsiteX33" fmla="*/ 233148 w 352049"/>
                <a:gd name="connsiteY33" fmla="*/ 88491 h 306451"/>
                <a:gd name="connsiteX34" fmla="*/ 317495 w 352049"/>
                <a:gd name="connsiteY34" fmla="*/ 100749 h 306451"/>
                <a:gd name="connsiteX35" fmla="*/ 329480 w 352049"/>
                <a:gd name="connsiteY35" fmla="*/ 137601 h 306451"/>
                <a:gd name="connsiteX36" fmla="*/ 268433 w 352049"/>
                <a:gd name="connsiteY36" fmla="*/ 197129 h 306451"/>
                <a:gd name="connsiteX37" fmla="*/ 282835 w 352049"/>
                <a:gd name="connsiteY37" fmla="*/ 281139 h 306451"/>
                <a:gd name="connsiteX38" fmla="*/ 251487 w 352049"/>
                <a:gd name="connsiteY38" fmla="*/ 303926 h 306451"/>
                <a:gd name="connsiteX39" fmla="*/ 176021 w 352049"/>
                <a:gd name="connsiteY39" fmla="*/ 264241 h 306451"/>
                <a:gd name="connsiteX40" fmla="*/ 100556 w 352049"/>
                <a:gd name="connsiteY40" fmla="*/ 303926 h 306451"/>
                <a:gd name="connsiteX41" fmla="*/ 69224 w 352049"/>
                <a:gd name="connsiteY41" fmla="*/ 281139 h 306451"/>
                <a:gd name="connsiteX42" fmla="*/ 83626 w 352049"/>
                <a:gd name="connsiteY42" fmla="*/ 197129 h 306451"/>
                <a:gd name="connsiteX43" fmla="*/ 22578 w 352049"/>
                <a:gd name="connsiteY43" fmla="*/ 137601 h 306451"/>
                <a:gd name="connsiteX44" fmla="*/ 34548 w 352049"/>
                <a:gd name="connsiteY44" fmla="*/ 100749 h 306451"/>
                <a:gd name="connsiteX45" fmla="*/ 118926 w 352049"/>
                <a:gd name="connsiteY45" fmla="*/ 88491 h 306451"/>
                <a:gd name="connsiteX46" fmla="*/ 156659 w 352049"/>
                <a:gd name="connsiteY46" fmla="*/ 12050 h 306451"/>
                <a:gd name="connsiteX47" fmla="*/ 176030 w 352049"/>
                <a:gd name="connsiteY47" fmla="*/ 0 h 30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52049" h="306451">
                  <a:moveTo>
                    <a:pt x="307542" y="205049"/>
                  </a:moveTo>
                  <a:lnTo>
                    <a:pt x="347547" y="237053"/>
                  </a:lnTo>
                  <a:cubicBezTo>
                    <a:pt x="352720" y="241195"/>
                    <a:pt x="353559" y="248744"/>
                    <a:pt x="349419" y="253920"/>
                  </a:cubicBezTo>
                  <a:lnTo>
                    <a:pt x="349419" y="253936"/>
                  </a:lnTo>
                  <a:cubicBezTo>
                    <a:pt x="349416" y="253940"/>
                    <a:pt x="349411" y="253945"/>
                    <a:pt x="349408" y="253950"/>
                  </a:cubicBezTo>
                  <a:cubicBezTo>
                    <a:pt x="345262" y="259122"/>
                    <a:pt x="337709" y="259954"/>
                    <a:pt x="332537" y="255808"/>
                  </a:cubicBezTo>
                  <a:lnTo>
                    <a:pt x="292532" y="223804"/>
                  </a:lnTo>
                  <a:cubicBezTo>
                    <a:pt x="287354" y="219659"/>
                    <a:pt x="286515" y="212100"/>
                    <a:pt x="290660" y="206922"/>
                  </a:cubicBezTo>
                  <a:cubicBezTo>
                    <a:pt x="294804" y="201743"/>
                    <a:pt x="302364" y="200905"/>
                    <a:pt x="307542" y="205049"/>
                  </a:cubicBezTo>
                  <a:close/>
                  <a:moveTo>
                    <a:pt x="44517" y="205049"/>
                  </a:moveTo>
                  <a:cubicBezTo>
                    <a:pt x="49696" y="200910"/>
                    <a:pt x="57251" y="201751"/>
                    <a:pt x="61391" y="206930"/>
                  </a:cubicBezTo>
                  <a:cubicBezTo>
                    <a:pt x="65532" y="212108"/>
                    <a:pt x="64690" y="219664"/>
                    <a:pt x="59511" y="223804"/>
                  </a:cubicBezTo>
                  <a:lnTo>
                    <a:pt x="19506" y="255808"/>
                  </a:lnTo>
                  <a:cubicBezTo>
                    <a:pt x="14327" y="259947"/>
                    <a:pt x="6772" y="259106"/>
                    <a:pt x="2632" y="253928"/>
                  </a:cubicBezTo>
                  <a:cubicBezTo>
                    <a:pt x="-1509" y="248749"/>
                    <a:pt x="-667" y="241193"/>
                    <a:pt x="4512" y="237053"/>
                  </a:cubicBezTo>
                  <a:close/>
                  <a:moveTo>
                    <a:pt x="19506" y="21027"/>
                  </a:moveTo>
                  <a:lnTo>
                    <a:pt x="59511" y="53031"/>
                  </a:lnTo>
                  <a:cubicBezTo>
                    <a:pt x="64690" y="57171"/>
                    <a:pt x="65531" y="64726"/>
                    <a:pt x="61391" y="69905"/>
                  </a:cubicBezTo>
                  <a:cubicBezTo>
                    <a:pt x="57250" y="75084"/>
                    <a:pt x="49696" y="75925"/>
                    <a:pt x="44517" y="71785"/>
                  </a:cubicBezTo>
                  <a:lnTo>
                    <a:pt x="4512" y="39781"/>
                  </a:lnTo>
                  <a:cubicBezTo>
                    <a:pt x="-667" y="35645"/>
                    <a:pt x="-1512" y="28094"/>
                    <a:pt x="2624" y="22915"/>
                  </a:cubicBezTo>
                  <a:cubicBezTo>
                    <a:pt x="2628" y="22909"/>
                    <a:pt x="2632" y="22904"/>
                    <a:pt x="2637" y="22899"/>
                  </a:cubicBezTo>
                  <a:cubicBezTo>
                    <a:pt x="6778" y="17723"/>
                    <a:pt x="14330" y="16885"/>
                    <a:pt x="19506" y="21027"/>
                  </a:cubicBezTo>
                  <a:close/>
                  <a:moveTo>
                    <a:pt x="332537" y="21026"/>
                  </a:moveTo>
                  <a:cubicBezTo>
                    <a:pt x="337712" y="16885"/>
                    <a:pt x="345265" y="17723"/>
                    <a:pt x="349406" y="22898"/>
                  </a:cubicBezTo>
                  <a:cubicBezTo>
                    <a:pt x="349411" y="22904"/>
                    <a:pt x="349414" y="22909"/>
                    <a:pt x="349419" y="22915"/>
                  </a:cubicBezTo>
                  <a:cubicBezTo>
                    <a:pt x="353559" y="28089"/>
                    <a:pt x="352720" y="35640"/>
                    <a:pt x="347547" y="39781"/>
                  </a:cubicBezTo>
                  <a:lnTo>
                    <a:pt x="307542" y="71785"/>
                  </a:lnTo>
                  <a:cubicBezTo>
                    <a:pt x="302364" y="75930"/>
                    <a:pt x="294804" y="75091"/>
                    <a:pt x="290660" y="69913"/>
                  </a:cubicBezTo>
                  <a:cubicBezTo>
                    <a:pt x="286515" y="64734"/>
                    <a:pt x="287354" y="57175"/>
                    <a:pt x="292532" y="53030"/>
                  </a:cubicBezTo>
                  <a:close/>
                  <a:moveTo>
                    <a:pt x="176030" y="0"/>
                  </a:moveTo>
                  <a:cubicBezTo>
                    <a:pt x="183735" y="0"/>
                    <a:pt x="191440" y="4016"/>
                    <a:pt x="195400" y="12050"/>
                  </a:cubicBezTo>
                  <a:lnTo>
                    <a:pt x="195384" y="12050"/>
                  </a:lnTo>
                  <a:lnTo>
                    <a:pt x="233148" y="88491"/>
                  </a:lnTo>
                  <a:lnTo>
                    <a:pt x="317495" y="100749"/>
                  </a:lnTo>
                  <a:cubicBezTo>
                    <a:pt x="335225" y="103325"/>
                    <a:pt x="342282" y="125120"/>
                    <a:pt x="329480" y="137601"/>
                  </a:cubicBezTo>
                  <a:lnTo>
                    <a:pt x="268433" y="197129"/>
                  </a:lnTo>
                  <a:lnTo>
                    <a:pt x="282835" y="281139"/>
                  </a:lnTo>
                  <a:cubicBezTo>
                    <a:pt x="285859" y="298805"/>
                    <a:pt x="267329" y="312247"/>
                    <a:pt x="251487" y="303926"/>
                  </a:cubicBezTo>
                  <a:lnTo>
                    <a:pt x="176021" y="264241"/>
                  </a:lnTo>
                  <a:lnTo>
                    <a:pt x="100556" y="303926"/>
                  </a:lnTo>
                  <a:cubicBezTo>
                    <a:pt x="84714" y="312247"/>
                    <a:pt x="66184" y="298789"/>
                    <a:pt x="69224" y="281139"/>
                  </a:cubicBezTo>
                  <a:lnTo>
                    <a:pt x="83626" y="197129"/>
                  </a:lnTo>
                  <a:lnTo>
                    <a:pt x="22578" y="137601"/>
                  </a:lnTo>
                  <a:cubicBezTo>
                    <a:pt x="9744" y="125104"/>
                    <a:pt x="16833" y="103325"/>
                    <a:pt x="34548" y="100749"/>
                  </a:cubicBezTo>
                  <a:lnTo>
                    <a:pt x="118926" y="88491"/>
                  </a:lnTo>
                  <a:lnTo>
                    <a:pt x="156659" y="12050"/>
                  </a:lnTo>
                  <a:cubicBezTo>
                    <a:pt x="160620" y="4016"/>
                    <a:pt x="168325" y="0"/>
                    <a:pt x="176030" y="0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71910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6" name="Text Placeholder 10">
              <a:extLst>
                <a:ext uri="{FF2B5EF4-FFF2-40B4-BE49-F238E27FC236}">
                  <a16:creationId xmlns:a16="http://schemas.microsoft.com/office/drawing/2014/main" id="{A9858FB2-99CC-BE29-F979-95009F0E0474}"/>
                </a:ext>
              </a:extLst>
            </p:cNvPr>
            <p:cNvSpPr txBox="1">
              <a:spLocks/>
            </p:cNvSpPr>
            <p:nvPr/>
          </p:nvSpPr>
          <p:spPr>
            <a:xfrm>
              <a:off x="18926921" y="7399518"/>
              <a:ext cx="4572000" cy="1645920"/>
            </a:xfrm>
          </p:spPr>
          <p:txBody>
            <a:bodyPr anchor="ctr"/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8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Modern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CDC04B-28D9-179A-96EF-D1A6715EB652}"/>
              </a:ext>
            </a:extLst>
          </p:cNvPr>
          <p:cNvGrpSpPr/>
          <p:nvPr/>
        </p:nvGrpSpPr>
        <p:grpSpPr>
          <a:xfrm>
            <a:off x="12549187" y="4241799"/>
            <a:ext cx="5486400" cy="5232399"/>
            <a:chOff x="12549187" y="4241799"/>
            <a:chExt cx="5486400" cy="523239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98BC8C1-9C18-8886-CFC7-96CBD6459F83}"/>
                </a:ext>
              </a:extLst>
            </p:cNvPr>
            <p:cNvSpPr/>
            <p:nvPr/>
          </p:nvSpPr>
          <p:spPr>
            <a:xfrm>
              <a:off x="12549187" y="4241799"/>
              <a:ext cx="5486400" cy="5232399"/>
            </a:xfrm>
            <a:prstGeom prst="roundRect">
              <a:avLst>
                <a:gd name="adj" fmla="val 53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>
                <a:latin typeface="Poppins" pitchFamily="2" charset="77"/>
              </a:endParaRPr>
            </a:p>
          </p:txBody>
        </p:sp>
        <p:sp>
          <p:nvSpPr>
            <p:cNvPr id="24" name="Graphic 41" descr="Flow&#10;Keyword: fluent-icon;&#10;Metaphor: process, automation;&#10;&#10;Used to represent automated scenarios.">
              <a:extLst>
                <a:ext uri="{FF2B5EF4-FFF2-40B4-BE49-F238E27FC236}">
                  <a16:creationId xmlns:a16="http://schemas.microsoft.com/office/drawing/2014/main" id="{31C7135E-F031-ABDE-7214-E25E958A02FD}"/>
                </a:ext>
              </a:extLst>
            </p:cNvPr>
            <p:cNvSpPr/>
            <p:nvPr/>
          </p:nvSpPr>
          <p:spPr>
            <a:xfrm>
              <a:off x="14378940" y="5835894"/>
              <a:ext cx="1884611" cy="1290122"/>
            </a:xfrm>
            <a:custGeom>
              <a:avLst/>
              <a:gdLst>
                <a:gd name="connsiteX0" fmla="*/ 427346 w 525964"/>
                <a:gd name="connsiteY0" fmla="*/ 32873 h 394473"/>
                <a:gd name="connsiteX1" fmla="*/ 361600 w 525964"/>
                <a:gd name="connsiteY1" fmla="*/ 98618 h 394473"/>
                <a:gd name="connsiteX2" fmla="*/ 427346 w 525964"/>
                <a:gd name="connsiteY2" fmla="*/ 164364 h 394473"/>
                <a:gd name="connsiteX3" fmla="*/ 493091 w 525964"/>
                <a:gd name="connsiteY3" fmla="*/ 98618 h 394473"/>
                <a:gd name="connsiteX4" fmla="*/ 427346 w 525964"/>
                <a:gd name="connsiteY4" fmla="*/ 32873 h 394473"/>
                <a:gd name="connsiteX5" fmla="*/ 330065 w 525964"/>
                <a:gd name="connsiteY5" fmla="*/ 82335 h 394473"/>
                <a:gd name="connsiteX6" fmla="*/ 427346 w 525964"/>
                <a:gd name="connsiteY6" fmla="*/ 0 h 394473"/>
                <a:gd name="connsiteX7" fmla="*/ 525964 w 525964"/>
                <a:gd name="connsiteY7" fmla="*/ 98618 h 394473"/>
                <a:gd name="connsiteX8" fmla="*/ 427346 w 525964"/>
                <a:gd name="connsiteY8" fmla="*/ 197237 h 394473"/>
                <a:gd name="connsiteX9" fmla="*/ 330134 w 525964"/>
                <a:gd name="connsiteY9" fmla="*/ 115304 h 394473"/>
                <a:gd name="connsiteX10" fmla="*/ 286476 w 525964"/>
                <a:gd name="connsiteY10" fmla="*/ 156257 h 394473"/>
                <a:gd name="connsiteX11" fmla="*/ 271914 w 525964"/>
                <a:gd name="connsiteY11" fmla="*/ 243620 h 394473"/>
                <a:gd name="connsiteX12" fmla="*/ 195899 w 525964"/>
                <a:gd name="connsiteY12" fmla="*/ 312137 h 394473"/>
                <a:gd name="connsiteX13" fmla="*/ 98618 w 525964"/>
                <a:gd name="connsiteY13" fmla="*/ 394473 h 394473"/>
                <a:gd name="connsiteX14" fmla="*/ 0 w 525964"/>
                <a:gd name="connsiteY14" fmla="*/ 295855 h 394473"/>
                <a:gd name="connsiteX15" fmla="*/ 98618 w 525964"/>
                <a:gd name="connsiteY15" fmla="*/ 197237 h 394473"/>
                <a:gd name="connsiteX16" fmla="*/ 195831 w 525964"/>
                <a:gd name="connsiteY16" fmla="*/ 279169 h 394473"/>
                <a:gd name="connsiteX17" fmla="*/ 239489 w 525964"/>
                <a:gd name="connsiteY17" fmla="*/ 238216 h 394473"/>
                <a:gd name="connsiteX18" fmla="*/ 254049 w 525964"/>
                <a:gd name="connsiteY18" fmla="*/ 150853 h 394473"/>
                <a:gd name="connsiteX19" fmla="*/ 330065 w 525964"/>
                <a:gd name="connsiteY19" fmla="*/ 82335 h 394473"/>
                <a:gd name="connsiteX20" fmla="*/ 98618 w 525964"/>
                <a:gd name="connsiteY20" fmla="*/ 230109 h 394473"/>
                <a:gd name="connsiteX21" fmla="*/ 32873 w 525964"/>
                <a:gd name="connsiteY21" fmla="*/ 295855 h 394473"/>
                <a:gd name="connsiteX22" fmla="*/ 98618 w 525964"/>
                <a:gd name="connsiteY22" fmla="*/ 361600 h 394473"/>
                <a:gd name="connsiteX23" fmla="*/ 164364 w 525964"/>
                <a:gd name="connsiteY23" fmla="*/ 295855 h 394473"/>
                <a:gd name="connsiteX24" fmla="*/ 98618 w 525964"/>
                <a:gd name="connsiteY24" fmla="*/ 230109 h 39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5964" h="394473">
                  <a:moveTo>
                    <a:pt x="427346" y="32873"/>
                  </a:moveTo>
                  <a:cubicBezTo>
                    <a:pt x="391035" y="32873"/>
                    <a:pt x="361600" y="62308"/>
                    <a:pt x="361600" y="98618"/>
                  </a:cubicBezTo>
                  <a:cubicBezTo>
                    <a:pt x="361600" y="134929"/>
                    <a:pt x="391035" y="164364"/>
                    <a:pt x="427346" y="164364"/>
                  </a:cubicBezTo>
                  <a:cubicBezTo>
                    <a:pt x="463657" y="164364"/>
                    <a:pt x="493091" y="134929"/>
                    <a:pt x="493091" y="98618"/>
                  </a:cubicBezTo>
                  <a:cubicBezTo>
                    <a:pt x="493091" y="62308"/>
                    <a:pt x="463657" y="32873"/>
                    <a:pt x="427346" y="32873"/>
                  </a:cubicBezTo>
                  <a:close/>
                  <a:moveTo>
                    <a:pt x="330065" y="82335"/>
                  </a:moveTo>
                  <a:cubicBezTo>
                    <a:pt x="337827" y="35618"/>
                    <a:pt x="378428" y="0"/>
                    <a:pt x="427346" y="0"/>
                  </a:cubicBezTo>
                  <a:cubicBezTo>
                    <a:pt x="481813" y="0"/>
                    <a:pt x="525964" y="44153"/>
                    <a:pt x="525964" y="98618"/>
                  </a:cubicBezTo>
                  <a:cubicBezTo>
                    <a:pt x="525964" y="153083"/>
                    <a:pt x="481813" y="197237"/>
                    <a:pt x="427346" y="197237"/>
                  </a:cubicBezTo>
                  <a:cubicBezTo>
                    <a:pt x="378569" y="197237"/>
                    <a:pt x="338060" y="161823"/>
                    <a:pt x="330134" y="115304"/>
                  </a:cubicBezTo>
                  <a:cubicBezTo>
                    <a:pt x="308225" y="117513"/>
                    <a:pt x="290161" y="134137"/>
                    <a:pt x="286476" y="156257"/>
                  </a:cubicBezTo>
                  <a:lnTo>
                    <a:pt x="271914" y="243620"/>
                  </a:lnTo>
                  <a:cubicBezTo>
                    <a:pt x="265589" y="281575"/>
                    <a:pt x="233866" y="309822"/>
                    <a:pt x="195899" y="312137"/>
                  </a:cubicBezTo>
                  <a:cubicBezTo>
                    <a:pt x="188137" y="358855"/>
                    <a:pt x="147537" y="394473"/>
                    <a:pt x="98618" y="394473"/>
                  </a:cubicBezTo>
                  <a:cubicBezTo>
                    <a:pt x="44153" y="394473"/>
                    <a:pt x="0" y="350322"/>
                    <a:pt x="0" y="295855"/>
                  </a:cubicBezTo>
                  <a:cubicBezTo>
                    <a:pt x="0" y="241388"/>
                    <a:pt x="44153" y="197237"/>
                    <a:pt x="98618" y="197237"/>
                  </a:cubicBezTo>
                  <a:cubicBezTo>
                    <a:pt x="147396" y="197237"/>
                    <a:pt x="187903" y="232650"/>
                    <a:pt x="195831" y="279169"/>
                  </a:cubicBezTo>
                  <a:cubicBezTo>
                    <a:pt x="217740" y="276960"/>
                    <a:pt x="235802" y="260336"/>
                    <a:pt x="239489" y="238216"/>
                  </a:cubicBezTo>
                  <a:lnTo>
                    <a:pt x="254049" y="150853"/>
                  </a:lnTo>
                  <a:cubicBezTo>
                    <a:pt x="260376" y="112897"/>
                    <a:pt x="292097" y="84650"/>
                    <a:pt x="330065" y="82335"/>
                  </a:cubicBezTo>
                  <a:close/>
                  <a:moveTo>
                    <a:pt x="98618" y="230109"/>
                  </a:moveTo>
                  <a:cubicBezTo>
                    <a:pt x="62308" y="230109"/>
                    <a:pt x="32873" y="259544"/>
                    <a:pt x="32873" y="295855"/>
                  </a:cubicBezTo>
                  <a:cubicBezTo>
                    <a:pt x="32873" y="332166"/>
                    <a:pt x="62308" y="361600"/>
                    <a:pt x="98618" y="361600"/>
                  </a:cubicBezTo>
                  <a:cubicBezTo>
                    <a:pt x="134929" y="361600"/>
                    <a:pt x="164364" y="332166"/>
                    <a:pt x="164364" y="295855"/>
                  </a:cubicBezTo>
                  <a:cubicBezTo>
                    <a:pt x="164364" y="259544"/>
                    <a:pt x="134929" y="230109"/>
                    <a:pt x="98618" y="230109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" name="Text Placeholder 19">
              <a:extLst>
                <a:ext uri="{FF2B5EF4-FFF2-40B4-BE49-F238E27FC236}">
                  <a16:creationId xmlns:a16="http://schemas.microsoft.com/office/drawing/2014/main" id="{1D97C327-F524-D1F8-88C7-9431CD0C396D}"/>
                </a:ext>
              </a:extLst>
            </p:cNvPr>
            <p:cNvSpPr txBox="1">
              <a:spLocks/>
            </p:cNvSpPr>
            <p:nvPr/>
          </p:nvSpPr>
          <p:spPr>
            <a:xfrm>
              <a:off x="13035245" y="7305837"/>
              <a:ext cx="4572000" cy="1645920"/>
            </a:xfrm>
          </p:spPr>
          <p:txBody>
            <a:bodyPr anchor="ctr"/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8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Simplicity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C28A06-AF93-7815-60CE-5A171357CA45}"/>
              </a:ext>
            </a:extLst>
          </p:cNvPr>
          <p:cNvSpPr txBox="1"/>
          <p:nvPr/>
        </p:nvSpPr>
        <p:spPr>
          <a:xfrm>
            <a:off x="6093619" y="6414064"/>
            <a:ext cx="12187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62CD1-7815-B7D3-7E89-23759E864127}"/>
              </a:ext>
            </a:extLst>
          </p:cNvPr>
          <p:cNvSpPr txBox="1"/>
          <p:nvPr/>
        </p:nvSpPr>
        <p:spPr>
          <a:xfrm>
            <a:off x="6093619" y="6414064"/>
            <a:ext cx="12187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E2DF214-79E6-CF8A-BDA7-9CEB4836548F}"/>
              </a:ext>
            </a:extLst>
          </p:cNvPr>
          <p:cNvGrpSpPr/>
          <p:nvPr/>
        </p:nvGrpSpPr>
        <p:grpSpPr>
          <a:xfrm>
            <a:off x="6646068" y="4241799"/>
            <a:ext cx="5486400" cy="5232399"/>
            <a:chOff x="6646068" y="4241799"/>
            <a:chExt cx="5486400" cy="523239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256DC83-2952-9FA3-16AA-1E74B9656703}"/>
                </a:ext>
              </a:extLst>
            </p:cNvPr>
            <p:cNvSpPr/>
            <p:nvPr/>
          </p:nvSpPr>
          <p:spPr>
            <a:xfrm>
              <a:off x="6646068" y="4241799"/>
              <a:ext cx="5486400" cy="5232399"/>
            </a:xfrm>
            <a:prstGeom prst="roundRect">
              <a:avLst>
                <a:gd name="adj" fmla="val 53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>
                <a:latin typeface="Poppins" pitchFamily="2" charset="77"/>
              </a:endParaRPr>
            </a:p>
          </p:txBody>
        </p:sp>
        <p:sp>
          <p:nvSpPr>
            <p:cNvPr id="18" name="Text Placeholder 14">
              <a:extLst>
                <a:ext uri="{FF2B5EF4-FFF2-40B4-BE49-F238E27FC236}">
                  <a16:creationId xmlns:a16="http://schemas.microsoft.com/office/drawing/2014/main" id="{F02207EC-0821-3F12-6A91-2B36C2E41445}"/>
                </a:ext>
              </a:extLst>
            </p:cNvPr>
            <p:cNvSpPr txBox="1">
              <a:spLocks/>
            </p:cNvSpPr>
            <p:nvPr/>
          </p:nvSpPr>
          <p:spPr>
            <a:xfrm>
              <a:off x="7130850" y="7399518"/>
              <a:ext cx="4572000" cy="1645920"/>
            </a:xfrm>
          </p:spPr>
          <p:txBody>
            <a:bodyPr anchor="ctr"/>
            <a:lstStyle>
              <a:lvl1pPr marL="342944" indent="-342944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3042" indent="-285785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143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400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657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914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171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429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686" indent="-228629" algn="l" defTabSz="91451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800" b="1" dirty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Performance</a:t>
              </a:r>
            </a:p>
          </p:txBody>
        </p:sp>
        <p:sp>
          <p:nvSpPr>
            <p:cNvPr id="7" name="Graphic 8">
              <a:extLst>
                <a:ext uri="{FF2B5EF4-FFF2-40B4-BE49-F238E27FC236}">
                  <a16:creationId xmlns:a16="http://schemas.microsoft.com/office/drawing/2014/main" id="{DB0E4F87-6010-2CE1-8B75-A2B2A6B05A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1894" y="5568278"/>
              <a:ext cx="2280380" cy="1557738"/>
            </a:xfrm>
            <a:custGeom>
              <a:avLst/>
              <a:gdLst>
                <a:gd name="connsiteX0" fmla="*/ 76707 w 190567"/>
                <a:gd name="connsiteY0" fmla="*/ 98840 h 130177"/>
                <a:gd name="connsiteX1" fmla="*/ 136295 w 190567"/>
                <a:gd name="connsiteY1" fmla="*/ 18116 h 130177"/>
                <a:gd name="connsiteX2" fmla="*/ 145536 w 190567"/>
                <a:gd name="connsiteY2" fmla="*/ 16696 h 130177"/>
                <a:gd name="connsiteX3" fmla="*/ 148059 w 190567"/>
                <a:gd name="connsiteY3" fmla="*/ 23545 h 130177"/>
                <a:gd name="connsiteX4" fmla="*/ 147773 w 190567"/>
                <a:gd name="connsiteY4" fmla="*/ 24478 h 130177"/>
                <a:gd name="connsiteX5" fmla="*/ 110911 w 190567"/>
                <a:gd name="connsiteY5" fmla="*/ 117814 h 130177"/>
                <a:gd name="connsiteX6" fmla="*/ 85261 w 190567"/>
                <a:gd name="connsiteY6" fmla="*/ 128748 h 130177"/>
                <a:gd name="connsiteX7" fmla="*/ 74327 w 190567"/>
                <a:gd name="connsiteY7" fmla="*/ 103098 h 130177"/>
                <a:gd name="connsiteX8" fmla="*/ 75316 w 190567"/>
                <a:gd name="connsiteY8" fmla="*/ 101002 h 130177"/>
                <a:gd name="connsiteX9" fmla="*/ 75974 w 190567"/>
                <a:gd name="connsiteY9" fmla="*/ 99897 h 130177"/>
                <a:gd name="connsiteX10" fmla="*/ 76697 w 190567"/>
                <a:gd name="connsiteY10" fmla="*/ 98849 h 130177"/>
                <a:gd name="connsiteX11" fmla="*/ 136295 w 190567"/>
                <a:gd name="connsiteY11" fmla="*/ 18116 h 130177"/>
                <a:gd name="connsiteX12" fmla="*/ 76697 w 190567"/>
                <a:gd name="connsiteY12" fmla="*/ 98849 h 130177"/>
                <a:gd name="connsiteX13" fmla="*/ 158241 w 190567"/>
                <a:gd name="connsiteY13" fmla="*/ 22583 h 130177"/>
                <a:gd name="connsiteX14" fmla="*/ 177501 w 190567"/>
                <a:gd name="connsiteY14" fmla="*/ 43271 h 130177"/>
                <a:gd name="connsiteX15" fmla="*/ 190074 w 190567"/>
                <a:gd name="connsiteY15" fmla="*/ 66112 h 130177"/>
                <a:gd name="connsiteX16" fmla="*/ 186025 w 190567"/>
                <a:gd name="connsiteY16" fmla="*/ 75370 h 130177"/>
                <a:gd name="connsiteX17" fmla="*/ 176767 w 190567"/>
                <a:gd name="connsiteY17" fmla="*/ 71322 h 130177"/>
                <a:gd name="connsiteX18" fmla="*/ 173167 w 190567"/>
                <a:gd name="connsiteY18" fmla="*/ 63588 h 130177"/>
                <a:gd name="connsiteX19" fmla="*/ 153640 w 190567"/>
                <a:gd name="connsiteY19" fmla="*/ 74856 h 130177"/>
                <a:gd name="connsiteX20" fmla="*/ 143895 w 190567"/>
                <a:gd name="connsiteY20" fmla="*/ 72193 h 130177"/>
                <a:gd name="connsiteX21" fmla="*/ 145697 w 190567"/>
                <a:gd name="connsiteY21" fmla="*/ 63026 h 130177"/>
                <a:gd name="connsiteX22" fmla="*/ 146506 w 190567"/>
                <a:gd name="connsiteY22" fmla="*/ 62483 h 130177"/>
                <a:gd name="connsiteX23" fmla="*/ 165728 w 190567"/>
                <a:gd name="connsiteY23" fmla="*/ 51377 h 130177"/>
                <a:gd name="connsiteX24" fmla="*/ 163537 w 190567"/>
                <a:gd name="connsiteY24" fmla="*/ 48386 h 130177"/>
                <a:gd name="connsiteX25" fmla="*/ 153459 w 190567"/>
                <a:gd name="connsiteY25" fmla="*/ 37337 h 130177"/>
                <a:gd name="connsiteX26" fmla="*/ 157079 w 190567"/>
                <a:gd name="connsiteY26" fmla="*/ 28155 h 130177"/>
                <a:gd name="connsiteX27" fmla="*/ 157908 w 190567"/>
                <a:gd name="connsiteY27" fmla="*/ 25374 h 130177"/>
                <a:gd name="connsiteX28" fmla="*/ 158136 w 190567"/>
                <a:gd name="connsiteY28" fmla="*/ 23973 h 130177"/>
                <a:gd name="connsiteX29" fmla="*/ 158231 w 190567"/>
                <a:gd name="connsiteY29" fmla="*/ 22583 h 130177"/>
                <a:gd name="connsiteX30" fmla="*/ 133190 w 190567"/>
                <a:gd name="connsiteY30" fmla="*/ 7714 h 130177"/>
                <a:gd name="connsiteX31" fmla="*/ 129323 w 190567"/>
                <a:gd name="connsiteY31" fmla="*/ 10838 h 130177"/>
                <a:gd name="connsiteX32" fmla="*/ 128237 w 190567"/>
                <a:gd name="connsiteY32" fmla="*/ 12172 h 130177"/>
                <a:gd name="connsiteX33" fmla="*/ 123094 w 190567"/>
                <a:gd name="connsiteY33" fmla="*/ 19154 h 130177"/>
                <a:gd name="connsiteX34" fmla="*/ 102424 w 190567"/>
                <a:gd name="connsiteY34" fmla="*/ 14677 h 130177"/>
                <a:gd name="connsiteX35" fmla="*/ 102424 w 190567"/>
                <a:gd name="connsiteY35" fmla="*/ 40128 h 130177"/>
                <a:gd name="connsiteX36" fmla="*/ 95279 w 190567"/>
                <a:gd name="connsiteY36" fmla="*/ 47270 h 130177"/>
                <a:gd name="connsiteX37" fmla="*/ 88204 w 190567"/>
                <a:gd name="connsiteY37" fmla="*/ 41099 h 130177"/>
                <a:gd name="connsiteX38" fmla="*/ 88137 w 190567"/>
                <a:gd name="connsiteY38" fmla="*/ 40128 h 130177"/>
                <a:gd name="connsiteX39" fmla="*/ 88137 w 190567"/>
                <a:gd name="connsiteY39" fmla="*/ 14506 h 130177"/>
                <a:gd name="connsiteX40" fmla="*/ 44398 w 190567"/>
                <a:gd name="connsiteY40" fmla="*/ 30069 h 130177"/>
                <a:gd name="connsiteX41" fmla="*/ 24215 w 190567"/>
                <a:gd name="connsiteY41" fmla="*/ 51072 h 130177"/>
                <a:gd name="connsiteX42" fmla="*/ 44046 w 190567"/>
                <a:gd name="connsiteY42" fmla="*/ 62521 h 130177"/>
                <a:gd name="connsiteX43" fmla="*/ 46654 w 190567"/>
                <a:gd name="connsiteY43" fmla="*/ 72281 h 130177"/>
                <a:gd name="connsiteX44" fmla="*/ 37778 w 190567"/>
                <a:gd name="connsiteY44" fmla="*/ 75323 h 130177"/>
                <a:gd name="connsiteX45" fmla="*/ 36902 w 190567"/>
                <a:gd name="connsiteY45" fmla="*/ 74894 h 130177"/>
                <a:gd name="connsiteX46" fmla="*/ 17147 w 190567"/>
                <a:gd name="connsiteY46" fmla="*/ 63493 h 130177"/>
                <a:gd name="connsiteX47" fmla="*/ 13756 w 190567"/>
                <a:gd name="connsiteY47" fmla="*/ 71313 h 130177"/>
                <a:gd name="connsiteX48" fmla="*/ 4438 w 190567"/>
                <a:gd name="connsiteY48" fmla="*/ 75216 h 130177"/>
                <a:gd name="connsiteX49" fmla="*/ 440 w 190567"/>
                <a:gd name="connsiteY49" fmla="*/ 66141 h 130177"/>
                <a:gd name="connsiteX50" fmla="*/ 36197 w 190567"/>
                <a:gd name="connsiteY50" fmla="*/ 18363 h 130177"/>
                <a:gd name="connsiteX51" fmla="*/ 133190 w 190567"/>
                <a:gd name="connsiteY51" fmla="*/ 7724 h 130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0567" h="130177">
                  <a:moveTo>
                    <a:pt x="76707" y="98840"/>
                  </a:moveTo>
                  <a:lnTo>
                    <a:pt x="136295" y="18116"/>
                  </a:lnTo>
                  <a:cubicBezTo>
                    <a:pt x="138455" y="15172"/>
                    <a:pt x="142591" y="14536"/>
                    <a:pt x="145536" y="16696"/>
                  </a:cubicBezTo>
                  <a:cubicBezTo>
                    <a:pt x="147675" y="18265"/>
                    <a:pt x="148668" y="20962"/>
                    <a:pt x="148059" y="23545"/>
                  </a:cubicBezTo>
                  <a:lnTo>
                    <a:pt x="147773" y="24478"/>
                  </a:lnTo>
                  <a:lnTo>
                    <a:pt x="110911" y="117814"/>
                  </a:lnTo>
                  <a:cubicBezTo>
                    <a:pt x="106848" y="127916"/>
                    <a:pt x="95364" y="132812"/>
                    <a:pt x="85261" y="128748"/>
                  </a:cubicBezTo>
                  <a:cubicBezTo>
                    <a:pt x="75158" y="124684"/>
                    <a:pt x="70263" y="113201"/>
                    <a:pt x="74327" y="103098"/>
                  </a:cubicBezTo>
                  <a:cubicBezTo>
                    <a:pt x="74615" y="102380"/>
                    <a:pt x="74946" y="101680"/>
                    <a:pt x="75316" y="101002"/>
                  </a:cubicBezTo>
                  <a:lnTo>
                    <a:pt x="75974" y="99897"/>
                  </a:lnTo>
                  <a:lnTo>
                    <a:pt x="76697" y="98849"/>
                  </a:lnTo>
                  <a:lnTo>
                    <a:pt x="136295" y="18116"/>
                  </a:lnTo>
                  <a:lnTo>
                    <a:pt x="76697" y="98849"/>
                  </a:lnTo>
                  <a:close/>
                  <a:moveTo>
                    <a:pt x="158241" y="22583"/>
                  </a:moveTo>
                  <a:cubicBezTo>
                    <a:pt x="165594" y="28547"/>
                    <a:pt x="172077" y="35511"/>
                    <a:pt x="177501" y="43271"/>
                  </a:cubicBezTo>
                  <a:cubicBezTo>
                    <a:pt x="182492" y="50405"/>
                    <a:pt x="187311" y="59044"/>
                    <a:pt x="190074" y="66112"/>
                  </a:cubicBezTo>
                  <a:cubicBezTo>
                    <a:pt x="191513" y="69787"/>
                    <a:pt x="189700" y="73932"/>
                    <a:pt x="186025" y="75370"/>
                  </a:cubicBezTo>
                  <a:cubicBezTo>
                    <a:pt x="182351" y="76809"/>
                    <a:pt x="178206" y="74997"/>
                    <a:pt x="176767" y="71322"/>
                  </a:cubicBezTo>
                  <a:cubicBezTo>
                    <a:pt x="175708" y="68681"/>
                    <a:pt x="174506" y="66099"/>
                    <a:pt x="173167" y="63588"/>
                  </a:cubicBezTo>
                  <a:lnTo>
                    <a:pt x="153640" y="74856"/>
                  </a:lnTo>
                  <a:cubicBezTo>
                    <a:pt x="150214" y="76811"/>
                    <a:pt x="145851" y="75619"/>
                    <a:pt x="143895" y="72193"/>
                  </a:cubicBezTo>
                  <a:cubicBezTo>
                    <a:pt x="142138" y="69113"/>
                    <a:pt x="142905" y="65211"/>
                    <a:pt x="145697" y="63026"/>
                  </a:cubicBezTo>
                  <a:lnTo>
                    <a:pt x="146506" y="62483"/>
                  </a:lnTo>
                  <a:lnTo>
                    <a:pt x="165728" y="51377"/>
                  </a:lnTo>
                  <a:lnTo>
                    <a:pt x="163537" y="48386"/>
                  </a:lnTo>
                  <a:cubicBezTo>
                    <a:pt x="160500" y="44421"/>
                    <a:pt x="157128" y="40725"/>
                    <a:pt x="153459" y="37337"/>
                  </a:cubicBezTo>
                  <a:lnTo>
                    <a:pt x="157079" y="28155"/>
                  </a:lnTo>
                  <a:cubicBezTo>
                    <a:pt x="157441" y="27241"/>
                    <a:pt x="157717" y="26307"/>
                    <a:pt x="157908" y="25374"/>
                  </a:cubicBezTo>
                  <a:lnTo>
                    <a:pt x="158136" y="23973"/>
                  </a:lnTo>
                  <a:lnTo>
                    <a:pt x="158231" y="22583"/>
                  </a:lnTo>
                  <a:close/>
                  <a:moveTo>
                    <a:pt x="133190" y="7714"/>
                  </a:moveTo>
                  <a:cubicBezTo>
                    <a:pt x="131749" y="8552"/>
                    <a:pt x="130445" y="9606"/>
                    <a:pt x="129323" y="10838"/>
                  </a:cubicBezTo>
                  <a:lnTo>
                    <a:pt x="128237" y="12172"/>
                  </a:lnTo>
                  <a:lnTo>
                    <a:pt x="123094" y="19154"/>
                  </a:lnTo>
                  <a:cubicBezTo>
                    <a:pt x="116410" y="16833"/>
                    <a:pt x="109469" y="15330"/>
                    <a:pt x="102424" y="14677"/>
                  </a:cubicBezTo>
                  <a:lnTo>
                    <a:pt x="102424" y="40128"/>
                  </a:lnTo>
                  <a:cubicBezTo>
                    <a:pt x="102424" y="44073"/>
                    <a:pt x="99224" y="47271"/>
                    <a:pt x="95279" y="47270"/>
                  </a:cubicBezTo>
                  <a:cubicBezTo>
                    <a:pt x="91710" y="47269"/>
                    <a:pt x="88690" y="44634"/>
                    <a:pt x="88204" y="41099"/>
                  </a:cubicBezTo>
                  <a:lnTo>
                    <a:pt x="88137" y="40128"/>
                  </a:lnTo>
                  <a:lnTo>
                    <a:pt x="88137" y="14506"/>
                  </a:lnTo>
                  <a:cubicBezTo>
                    <a:pt x="72414" y="15624"/>
                    <a:pt x="57293" y="21004"/>
                    <a:pt x="44398" y="30069"/>
                  </a:cubicBezTo>
                  <a:cubicBezTo>
                    <a:pt x="36626" y="35518"/>
                    <a:pt x="29844" y="42661"/>
                    <a:pt x="24215" y="51072"/>
                  </a:cubicBezTo>
                  <a:lnTo>
                    <a:pt x="44046" y="62521"/>
                  </a:lnTo>
                  <a:cubicBezTo>
                    <a:pt x="47461" y="64497"/>
                    <a:pt x="48629" y="68866"/>
                    <a:pt x="46654" y="72281"/>
                  </a:cubicBezTo>
                  <a:cubicBezTo>
                    <a:pt x="44869" y="75368"/>
                    <a:pt x="41081" y="76666"/>
                    <a:pt x="37778" y="75323"/>
                  </a:cubicBezTo>
                  <a:lnTo>
                    <a:pt x="36902" y="74894"/>
                  </a:lnTo>
                  <a:lnTo>
                    <a:pt x="17147" y="63493"/>
                  </a:lnTo>
                  <a:cubicBezTo>
                    <a:pt x="15928" y="66026"/>
                    <a:pt x="14804" y="68636"/>
                    <a:pt x="13756" y="71313"/>
                  </a:cubicBezTo>
                  <a:cubicBezTo>
                    <a:pt x="12261" y="74964"/>
                    <a:pt x="8089" y="76711"/>
                    <a:pt x="4438" y="75216"/>
                  </a:cubicBezTo>
                  <a:cubicBezTo>
                    <a:pt x="881" y="73760"/>
                    <a:pt x="-886" y="69749"/>
                    <a:pt x="440" y="66141"/>
                  </a:cubicBezTo>
                  <a:cubicBezTo>
                    <a:pt x="8127" y="46376"/>
                    <a:pt x="20252" y="29536"/>
                    <a:pt x="36197" y="18363"/>
                  </a:cubicBezTo>
                  <a:cubicBezTo>
                    <a:pt x="64582" y="-1535"/>
                    <a:pt x="101167" y="-5548"/>
                    <a:pt x="133190" y="7724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mparison-flyout-projects-project-dashboard">
            <a:hlinkClick r:id="" action="ppaction://media"/>
            <a:extLst>
              <a:ext uri="{FF2B5EF4-FFF2-40B4-BE49-F238E27FC236}">
                <a16:creationId xmlns:a16="http://schemas.microsoft.com/office/drawing/2014/main" id="{6AFDB29B-6DFC-2688-E4FB-776D143E7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561341" y="3253193"/>
            <a:ext cx="7742325" cy="7742325"/>
          </a:xfrm>
          <a:prstGeom prst="rect">
            <a:avLst/>
          </a:prstGeom>
        </p:spPr>
      </p:pic>
      <p:pic>
        <p:nvPicPr>
          <p:cNvPr id="5" name="comparison-project-tasks-dashboard">
            <a:hlinkClick r:id="" action="ppaction://media"/>
            <a:extLst>
              <a:ext uri="{FF2B5EF4-FFF2-40B4-BE49-F238E27FC236}">
                <a16:creationId xmlns:a16="http://schemas.microsoft.com/office/drawing/2014/main" id="{882A5D59-9411-5C05-664E-9A42998303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49531" y="4480298"/>
            <a:ext cx="5288112" cy="5288112"/>
          </a:xfrm>
          <a:prstGeom prst="rect">
            <a:avLst/>
          </a:prstGeom>
        </p:spPr>
      </p:pic>
      <p:pic>
        <p:nvPicPr>
          <p:cNvPr id="6" name="comparison-first-page-render">
            <a:hlinkClick r:id="" action="ppaction://media"/>
            <a:extLst>
              <a:ext uri="{FF2B5EF4-FFF2-40B4-BE49-F238E27FC236}">
                <a16:creationId xmlns:a16="http://schemas.microsoft.com/office/drawing/2014/main" id="{A0A92F43-1EB1-B1B8-79E9-B7EFBC118FA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10615" y="4480298"/>
            <a:ext cx="5288112" cy="5288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8458B-79FA-7277-9C19-C95D9F595D36}"/>
              </a:ext>
            </a:extLst>
          </p:cNvPr>
          <p:cNvSpPr txBox="1"/>
          <p:nvPr/>
        </p:nvSpPr>
        <p:spPr>
          <a:xfrm>
            <a:off x="11226111" y="13119652"/>
            <a:ext cx="193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Pixel 5, Android 14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3328CB-F90F-F113-FD8D-66FE934BEA2C}"/>
              </a:ext>
            </a:extLst>
          </p:cNvPr>
          <p:cNvSpPr/>
          <p:nvPr/>
        </p:nvSpPr>
        <p:spPr>
          <a:xfrm>
            <a:off x="16127309" y="11583643"/>
            <a:ext cx="2434944" cy="60439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Aptos" panose="020B0004020202020204" pitchFamily="34" charset="0"/>
              </a:rPr>
              <a:t>XamlC</a:t>
            </a:r>
            <a:endParaRPr lang="en-US" sz="22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7B0B67-AA9B-3435-884A-76945ACA2247}"/>
              </a:ext>
            </a:extLst>
          </p:cNvPr>
          <p:cNvSpPr/>
          <p:nvPr/>
        </p:nvSpPr>
        <p:spPr>
          <a:xfrm>
            <a:off x="20290877" y="11583643"/>
            <a:ext cx="2434944" cy="6043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Source Gen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0B71FAA6-EFC5-692F-2180-D29B0197F514}"/>
              </a:ext>
            </a:extLst>
          </p:cNvPr>
          <p:cNvSpPr txBox="1">
            <a:spLocks/>
          </p:cNvSpPr>
          <p:nvPr/>
        </p:nvSpPr>
        <p:spPr>
          <a:xfrm>
            <a:off x="1140563" y="1066801"/>
            <a:ext cx="22868968" cy="939800"/>
          </a:xfrm>
          <a:prstGeom prst="rect">
            <a:avLst/>
          </a:prstGeom>
        </p:spPr>
        <p:txBody>
          <a:bodyPr/>
          <a:lstStyle>
            <a:lvl1pPr marL="342944" indent="-342944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latin typeface="Poppins" pitchFamily="2" charset="77"/>
                <a:cs typeface="Poppins" pitchFamily="2" charset="77"/>
              </a:rPr>
              <a:t>Performance (Debug) with XAML Source Generation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D33BF46-B5D0-30AA-4053-3D9C3E69DA60}"/>
              </a:ext>
            </a:extLst>
          </p:cNvPr>
          <p:cNvSpPr txBox="1">
            <a:spLocks/>
          </p:cNvSpPr>
          <p:nvPr/>
        </p:nvSpPr>
        <p:spPr>
          <a:xfrm>
            <a:off x="1140564" y="1930401"/>
            <a:ext cx="17421689" cy="939800"/>
          </a:xfrm>
          <a:prstGeom prst="rect">
            <a:avLst/>
          </a:prstGeom>
        </p:spPr>
        <p:txBody>
          <a:bodyPr/>
          <a:lstStyle>
            <a:lvl1pPr marL="342944" indent="-342944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Home &gt; Flyout &gt; Push &gt; Back &gt; Flyout &gt; Home</a:t>
            </a:r>
          </a:p>
        </p:txBody>
      </p:sp>
    </p:spTree>
    <p:extLst>
      <p:ext uri="{BB962C8B-B14F-4D97-AF65-F5344CB8AC3E}">
        <p14:creationId xmlns:p14="http://schemas.microsoft.com/office/powerpoint/2010/main" val="163760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0C512-CE3E-BB3A-8D07-8440D5EBB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20F41-EAAA-01D9-013F-941F089B2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Safe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C525F-3908-1DE5-C401-2F0EF87A5C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Edge-to-Edge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F5793C9-27A2-25F7-79F3-B39311D2F91C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black rectangular object with a white background&#10;&#10;AI-generated content may be incorrect.">
            <a:extLst>
              <a:ext uri="{FF2B5EF4-FFF2-40B4-BE49-F238E27FC236}">
                <a16:creationId xmlns:a16="http://schemas.microsoft.com/office/drawing/2014/main" id="{CE5F65B9-DF9E-149E-64AB-DCCFEBFFFD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005" y="7988710"/>
            <a:ext cx="2667633" cy="5816923"/>
          </a:xfrm>
          <a:prstGeom prst="rect">
            <a:avLst/>
          </a:prstGeom>
        </p:spPr>
      </p:pic>
      <p:pic>
        <p:nvPicPr>
          <p:cNvPr id="12" name="Picture 11" descr="A black rectangular object with a white background&#10;&#10;AI-generated content may be incorrect.">
            <a:extLst>
              <a:ext uri="{FF2B5EF4-FFF2-40B4-BE49-F238E27FC236}">
                <a16:creationId xmlns:a16="http://schemas.microsoft.com/office/drawing/2014/main" id="{507619F1-DB00-1245-6900-430BFA7BEA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564" y="7988710"/>
            <a:ext cx="2667633" cy="5816923"/>
          </a:xfrm>
          <a:prstGeom prst="rect">
            <a:avLst/>
          </a:prstGeom>
        </p:spPr>
      </p:pic>
      <p:pic>
        <p:nvPicPr>
          <p:cNvPr id="14" name="Picture 13" descr="A black rectangular object with a white background&#10;&#10;AI-generated content may be incorrect.">
            <a:extLst>
              <a:ext uri="{FF2B5EF4-FFF2-40B4-BE49-F238E27FC236}">
                <a16:creationId xmlns:a16="http://schemas.microsoft.com/office/drawing/2014/main" id="{EC5B7043-E3F4-D5C9-FE56-3D30BFE44A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1764" y="7988710"/>
            <a:ext cx="2667633" cy="5816923"/>
          </a:xfrm>
          <a:prstGeom prst="rect">
            <a:avLst/>
          </a:prstGeom>
        </p:spPr>
      </p:pic>
      <p:pic>
        <p:nvPicPr>
          <p:cNvPr id="16" name="Picture 15" descr="A black rectangular object with a white background&#10;&#10;AI-generated content may be incorrect.">
            <a:extLst>
              <a:ext uri="{FF2B5EF4-FFF2-40B4-BE49-F238E27FC236}">
                <a16:creationId xmlns:a16="http://schemas.microsoft.com/office/drawing/2014/main" id="{1A17A712-28DE-4759-C740-A8211CD094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7524" y="7988710"/>
            <a:ext cx="2667633" cy="5816923"/>
          </a:xfrm>
          <a:prstGeom prst="rect">
            <a:avLst/>
          </a:prstGeom>
        </p:spPr>
      </p:pic>
      <p:pic>
        <p:nvPicPr>
          <p:cNvPr id="18" name="Picture 17" descr="A black rectangular object with a white background&#10;&#10;AI-generated content may be incorrect.">
            <a:extLst>
              <a:ext uri="{FF2B5EF4-FFF2-40B4-BE49-F238E27FC236}">
                <a16:creationId xmlns:a16="http://schemas.microsoft.com/office/drawing/2014/main" id="{BA0D7646-C0F1-1103-D0F1-30A1184727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3284" y="7988710"/>
            <a:ext cx="2667633" cy="5816923"/>
          </a:xfrm>
          <a:prstGeom prst="rect">
            <a:avLst/>
          </a:prstGeom>
        </p:spPr>
      </p:pic>
      <p:pic>
        <p:nvPicPr>
          <p:cNvPr id="20" name="Picture 19" descr="A black rectangular object with a white background&#10;&#10;AI-generated content may be incorrect.">
            <a:extLst>
              <a:ext uri="{FF2B5EF4-FFF2-40B4-BE49-F238E27FC236}">
                <a16:creationId xmlns:a16="http://schemas.microsoft.com/office/drawing/2014/main" id="{8FDB7A0A-8C7C-5957-6F21-8F9B41C1FC6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9044" y="7988710"/>
            <a:ext cx="2667633" cy="5816923"/>
          </a:xfrm>
          <a:prstGeom prst="rect">
            <a:avLst/>
          </a:prstGeom>
        </p:spPr>
      </p:pic>
      <p:pic>
        <p:nvPicPr>
          <p:cNvPr id="22" name="Picture 21" descr="A black rectangular object with a white background&#10;&#10;AI-generated content may be incorrect.">
            <a:extLst>
              <a:ext uri="{FF2B5EF4-FFF2-40B4-BE49-F238E27FC236}">
                <a16:creationId xmlns:a16="http://schemas.microsoft.com/office/drawing/2014/main" id="{648F5CFE-7052-A7FD-1441-29BC5A6353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4804" y="7988710"/>
            <a:ext cx="2667633" cy="581692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815A409-0910-2541-D0D8-6F727E8121F2}"/>
              </a:ext>
            </a:extLst>
          </p:cNvPr>
          <p:cNvGrpSpPr/>
          <p:nvPr/>
        </p:nvGrpSpPr>
        <p:grpSpPr>
          <a:xfrm>
            <a:off x="13623910" y="2400301"/>
            <a:ext cx="5357949" cy="7908189"/>
            <a:chOff x="1614488" y="3361311"/>
            <a:chExt cx="5357949" cy="79081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A84F044-6B9C-EC74-95D2-697214C6BF6B}"/>
                </a:ext>
              </a:extLst>
            </p:cNvPr>
            <p:cNvGrpSpPr/>
            <p:nvPr/>
          </p:nvGrpSpPr>
          <p:grpSpPr>
            <a:xfrm>
              <a:off x="2145337" y="3361311"/>
              <a:ext cx="4296250" cy="7908189"/>
              <a:chOff x="17157624" y="1539274"/>
              <a:chExt cx="4296250" cy="8699008"/>
            </a:xfrm>
          </p:grpSpPr>
          <p:pic>
            <p:nvPicPr>
              <p:cNvPr id="33" name="Picture 32" descr="A black rectangular object with a white background&#10;&#10;AI-generated content may be incorrect.">
                <a:extLst>
                  <a:ext uri="{FF2B5EF4-FFF2-40B4-BE49-F238E27FC236}">
                    <a16:creationId xmlns:a16="http://schemas.microsoft.com/office/drawing/2014/main" id="{65AEF84B-70D0-A5B4-647D-384AED879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7157624" y="1539274"/>
                <a:ext cx="4296250" cy="8699008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82CD681-30B4-2E19-201D-5E5E0692A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94959" y="9751219"/>
                <a:ext cx="1221581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4823A3-633C-7484-4452-73326DC32DB1}"/>
                </a:ext>
              </a:extLst>
            </p:cNvPr>
            <p:cNvCxnSpPr>
              <a:cxnSpLocks/>
            </p:cNvCxnSpPr>
            <p:nvPr/>
          </p:nvCxnSpPr>
          <p:spPr>
            <a:xfrm>
              <a:off x="1614488" y="4543425"/>
              <a:ext cx="5357949" cy="0"/>
            </a:xfrm>
            <a:prstGeom prst="line">
              <a:avLst/>
            </a:prstGeom>
            <a:ln w="28575">
              <a:solidFill>
                <a:srgbClr val="E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DBBA0A-58FE-D39E-B4B4-37FEE254FCA1}"/>
                </a:ext>
              </a:extLst>
            </p:cNvPr>
            <p:cNvCxnSpPr>
              <a:cxnSpLocks/>
            </p:cNvCxnSpPr>
            <p:nvPr/>
          </p:nvCxnSpPr>
          <p:spPr>
            <a:xfrm>
              <a:off x="1614488" y="10567988"/>
              <a:ext cx="5357949" cy="0"/>
            </a:xfrm>
            <a:prstGeom prst="line">
              <a:avLst/>
            </a:prstGeom>
            <a:ln w="28575">
              <a:solidFill>
                <a:srgbClr val="E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FA9017-3968-C37A-93BB-CA77B965591F}"/>
              </a:ext>
            </a:extLst>
          </p:cNvPr>
          <p:cNvSpPr txBox="1"/>
          <p:nvPr/>
        </p:nvSpPr>
        <p:spPr>
          <a:xfrm>
            <a:off x="1140564" y="3582415"/>
            <a:ext cx="8218593" cy="6115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Introducing </a:t>
            </a:r>
            <a:r>
              <a:rPr lang="en-US" sz="3200" dirty="0" err="1">
                <a:latin typeface="Aptos" panose="020B0004020202020204" pitchFamily="34" charset="0"/>
                <a:cs typeface="Poppins" panose="00000500000000000000" pitchFamily="2" charset="0"/>
              </a:rPr>
              <a:t>SafeAreaEdges</a:t>
            </a:r>
            <a:endParaRPr lang="en-US" sz="3200" dirty="0">
              <a:latin typeface="Aptos" panose="020B0004020202020204" pitchFamily="34" charset="0"/>
              <a:cs typeface="Poppins" panose="00000500000000000000" pitchFamily="2" charset="0"/>
            </a:endParaRP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" panose="020B0004020202020204" pitchFamily="34" charset="0"/>
              </a:rPr>
              <a:t>None</a:t>
            </a:r>
            <a:r>
              <a:rPr lang="en-US" sz="2800" dirty="0">
                <a:latin typeface="Aptos" panose="020B0004020202020204" pitchFamily="34" charset="0"/>
              </a:rPr>
              <a:t>: Edge-to-edge content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Aptos" panose="020B0004020202020204" pitchFamily="34" charset="0"/>
              </a:rPr>
              <a:t>SoftInput</a:t>
            </a:r>
            <a:r>
              <a:rPr lang="en-US" sz="2800" dirty="0">
                <a:latin typeface="Aptos" panose="020B0004020202020204" pitchFamily="34" charset="0"/>
              </a:rPr>
              <a:t>: Always pad for keyboard 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" panose="020B0004020202020204" pitchFamily="34" charset="0"/>
              </a:rPr>
              <a:t>Container</a:t>
            </a:r>
            <a:r>
              <a:rPr lang="en-US" sz="2800" dirty="0">
                <a:latin typeface="Aptos" panose="020B0004020202020204" pitchFamily="34" charset="0"/>
              </a:rPr>
              <a:t>: Content flows under keyboard, stays out of bars/notch 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" panose="020B0004020202020204" pitchFamily="34" charset="0"/>
              </a:rPr>
              <a:t>Default</a:t>
            </a:r>
            <a:r>
              <a:rPr lang="en-US" sz="2800" dirty="0">
                <a:latin typeface="Aptos" panose="020B0004020202020204" pitchFamily="34" charset="0"/>
              </a:rPr>
              <a:t>: Platform default behavior 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tos" panose="020B0004020202020204" pitchFamily="34" charset="0"/>
              </a:rPr>
              <a:t>All</a:t>
            </a:r>
            <a:r>
              <a:rPr lang="en-US" sz="2800" dirty="0">
                <a:latin typeface="Aptos" panose="020B0004020202020204" pitchFamily="34" charset="0"/>
              </a:rPr>
              <a:t>: Obey all safe area insets</a:t>
            </a:r>
            <a:endParaRPr lang="en-US" sz="3200" dirty="0">
              <a:latin typeface="Aptos" panose="020B0004020202020204" pitchFamily="34" charset="0"/>
              <a:cs typeface="Poppins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Set on </a:t>
            </a:r>
            <a:r>
              <a:rPr lang="en-US" sz="3200" dirty="0" err="1">
                <a:latin typeface="Aptos" panose="020B0004020202020204" pitchFamily="34" charset="0"/>
                <a:cs typeface="Poppins" panose="00000500000000000000" pitchFamily="2" charset="0"/>
              </a:rPr>
              <a:t>ContentPage</a:t>
            </a: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 and any Layout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Works for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257468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 " pathEditMode="relative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 " pathEditMode="relative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 " pathEditMode="relative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 " pathEditMode="relative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 " pathEditMode="relative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 " pathEditMode="relative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5 " pathEditMode="relative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47DC37-4924-F31F-9F31-F0BCE535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D4963-4D61-4BCB-D7ED-28B6B923F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4" y="1069848"/>
            <a:ext cx="7010401" cy="939800"/>
          </a:xfrm>
        </p:spPr>
        <p:txBody>
          <a:bodyPr/>
          <a:lstStyle/>
          <a:p>
            <a:r>
              <a:rPr lang="en-US" dirty="0"/>
              <a:t>Safe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E05C1-BB30-67A1-B23A-2C6C18C95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Edge-to-Edge</a:t>
            </a: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996A302E-B835-71DA-CFD5-9D95A9EB6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6550" y="1828800"/>
            <a:ext cx="4626403" cy="10058400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41259F94-14F7-FB61-2582-6E0DA743CB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0484" y="1828800"/>
            <a:ext cx="4626403" cy="10058400"/>
          </a:xfrm>
          <a:prstGeom prst="rect">
            <a:avLst/>
          </a:prstGeom>
        </p:spPr>
      </p:pic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18164DF-CA92-6309-A658-A1A335076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1" y="2870201"/>
            <a:ext cx="11379570" cy="7178510"/>
          </a:xfrm>
          <a:prstGeom prst="rect">
            <a:avLst/>
          </a:prstGeom>
        </p:spPr>
      </p:pic>
      <p:pic>
        <p:nvPicPr>
          <p:cNvPr id="21" name="Picture 20" descr="A screenshot of a phone&#10;&#10;AI-generated content may be incorrect.">
            <a:extLst>
              <a:ext uri="{FF2B5EF4-FFF2-40B4-BE49-F238E27FC236}">
                <a16:creationId xmlns:a16="http://schemas.microsoft.com/office/drawing/2014/main" id="{AD02B9E9-15E8-0AD0-2E76-C65A99D314F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6548" y="1828800"/>
            <a:ext cx="4626403" cy="10058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35583-E6ED-3608-B83A-CEF29BA08335}"/>
              </a:ext>
            </a:extLst>
          </p:cNvPr>
          <p:cNvSpPr/>
          <p:nvPr/>
        </p:nvSpPr>
        <p:spPr>
          <a:xfrm>
            <a:off x="13026213" y="12425694"/>
            <a:ext cx="2434944" cy="60439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ptos" panose="020B0004020202020204" pitchFamily="34" charset="0"/>
              </a:rPr>
              <a:t>Default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6051A6-DA0E-2A77-38E8-A311065CFA78}"/>
              </a:ext>
            </a:extLst>
          </p:cNvPr>
          <p:cNvSpPr/>
          <p:nvPr/>
        </p:nvSpPr>
        <p:spPr>
          <a:xfrm>
            <a:off x="17603954" y="12419337"/>
            <a:ext cx="3391593" cy="6043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Aptos" panose="020B0004020202020204" pitchFamily="34" charset="0"/>
              </a:rPr>
              <a:t>SafeAreaEdges</a:t>
            </a:r>
            <a:r>
              <a:rPr lang="en-US" sz="2200" dirty="0">
                <a:solidFill>
                  <a:schemeClr val="bg1"/>
                </a:solidFill>
                <a:latin typeface="Aptos" panose="020B0004020202020204" pitchFamily="34" charset="0"/>
              </a:rPr>
              <a:t>=“None”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A2317C-0A4B-C01C-3287-BEEC53CC3513}"/>
              </a:ext>
            </a:extLst>
          </p:cNvPr>
          <p:cNvCxnSpPr>
            <a:cxnSpLocks/>
          </p:cNvCxnSpPr>
          <p:nvPr/>
        </p:nvCxnSpPr>
        <p:spPr>
          <a:xfrm>
            <a:off x="11577801" y="11497690"/>
            <a:ext cx="5357949" cy="0"/>
          </a:xfrm>
          <a:prstGeom prst="line">
            <a:avLst/>
          </a:prstGeom>
          <a:ln w="28575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30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4A7F2-1AF8-679A-3692-BD12C68FA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29DF0-DC71-2A07-733F-A2576C4FA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4" y="1069848"/>
            <a:ext cx="7010401" cy="939800"/>
          </a:xfrm>
        </p:spPr>
        <p:txBody>
          <a:bodyPr/>
          <a:lstStyle/>
          <a:p>
            <a:r>
              <a:rPr lang="en-US" dirty="0"/>
              <a:t>Safe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7BAE4-AD7A-182C-92FB-B073B7E08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Edge-to-Edge</a:t>
            </a:r>
          </a:p>
        </p:txBody>
      </p:sp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7BB2D9-22A3-6B27-1849-DB4A1DB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" y="2870201"/>
            <a:ext cx="11379570" cy="717851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475FB0-C762-1CD9-596A-E42B40024383}"/>
              </a:ext>
            </a:extLst>
          </p:cNvPr>
          <p:cNvSpPr/>
          <p:nvPr/>
        </p:nvSpPr>
        <p:spPr>
          <a:xfrm>
            <a:off x="13026213" y="12425694"/>
            <a:ext cx="2434944" cy="60439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ptos" panose="020B0004020202020204" pitchFamily="34" charset="0"/>
              </a:rPr>
              <a:t>Default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217005-6BA2-F522-0D82-EDE7443D03B0}"/>
              </a:ext>
            </a:extLst>
          </p:cNvPr>
          <p:cNvSpPr/>
          <p:nvPr/>
        </p:nvSpPr>
        <p:spPr>
          <a:xfrm>
            <a:off x="17603954" y="12419337"/>
            <a:ext cx="3391593" cy="6043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1"/>
                </a:solidFill>
                <a:latin typeface="Aptos" panose="020B0004020202020204" pitchFamily="34" charset="0"/>
              </a:rPr>
              <a:t>SafeAreaEdges</a:t>
            </a:r>
            <a:r>
              <a:rPr lang="en-US" sz="2200" dirty="0">
                <a:solidFill>
                  <a:schemeClr val="bg1"/>
                </a:solidFill>
                <a:latin typeface="Aptos" panose="020B0004020202020204" pitchFamily="34" charset="0"/>
              </a:rPr>
              <a:t>=“None”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9CC409-941D-0DCF-9FDF-FDB48BED9A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5766" y="1828800"/>
            <a:ext cx="4507966" cy="1005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F10FA9-588E-AB5C-3F60-DF48B23009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9702" y="1828800"/>
            <a:ext cx="4507966" cy="100584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072054-2E91-EDEF-D747-88C4BE36296D}"/>
              </a:ext>
            </a:extLst>
          </p:cNvPr>
          <p:cNvCxnSpPr>
            <a:cxnSpLocks/>
          </p:cNvCxnSpPr>
          <p:nvPr/>
        </p:nvCxnSpPr>
        <p:spPr>
          <a:xfrm>
            <a:off x="11673822" y="2362118"/>
            <a:ext cx="10186270" cy="0"/>
          </a:xfrm>
          <a:prstGeom prst="line">
            <a:avLst/>
          </a:prstGeom>
          <a:ln w="57150">
            <a:solidFill>
              <a:srgbClr val="EE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5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BA48-C775-B8BE-0EA9-52971B8A88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3000" y="1069848"/>
            <a:ext cx="22039263" cy="1230313"/>
          </a:xfrm>
        </p:spPr>
        <p:txBody>
          <a:bodyPr/>
          <a:lstStyle/>
          <a:p>
            <a:pPr algn="l"/>
            <a:r>
              <a:rPr lang="en-US" sz="6000" b="1" dirty="0">
                <a:latin typeface="Poppins" pitchFamily="2" charset="77"/>
                <a:cs typeface="Poppins" pitchFamily="2" charset="77"/>
              </a:rPr>
              <a:t>MAUI hybrid apps in .NET 10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C72322EE-2D6E-123A-BA45-2917FA1612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24000" y="3621723"/>
            <a:ext cx="14374813" cy="94361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800" b="1" dirty="0">
                <a:latin typeface="Aptos" panose="020B0004020202020204" pitchFamily="34" charset="0"/>
              </a:rPr>
              <a:t>Hybrid apps with Blazor</a:t>
            </a:r>
          </a:p>
          <a:p>
            <a:pPr marL="1196976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</a:rPr>
              <a:t>Updating solution template for Blazor </a:t>
            </a:r>
            <a:r>
              <a:rPr lang="en-US" sz="3200" dirty="0" err="1">
                <a:latin typeface="Aptos" panose="020B0004020202020204" pitchFamily="34" charset="0"/>
              </a:rPr>
              <a:t>Hybrid+Web</a:t>
            </a:r>
            <a:endParaRPr lang="en-US" sz="3200" dirty="0">
              <a:latin typeface="Aptos" panose="020B0004020202020204" pitchFamily="34" charset="0"/>
            </a:endParaRPr>
          </a:p>
          <a:p>
            <a:pPr marL="1196976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</a:rPr>
              <a:t>Tighter inner loop with Razor and Hot Reload improvements</a:t>
            </a:r>
          </a:p>
          <a:p>
            <a:pPr marL="1196976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</a:rPr>
              <a:t>More control over the </a:t>
            </a:r>
            <a:r>
              <a:rPr lang="en-US" sz="3200" dirty="0" err="1">
                <a:latin typeface="Aptos" panose="020B0004020202020204" pitchFamily="34" charset="0"/>
              </a:rPr>
              <a:t>BlazorWebview</a:t>
            </a:r>
            <a:br>
              <a:rPr lang="en-US" sz="3200" dirty="0">
                <a:latin typeface="Aptos" panose="020B0004020202020204" pitchFamily="34" charset="0"/>
              </a:rPr>
            </a:br>
            <a:endParaRPr lang="en-US" sz="3200" dirty="0">
              <a:latin typeface="Aptos" panose="020B00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 b="1" dirty="0">
                <a:latin typeface="Aptos" panose="020B0004020202020204" pitchFamily="34" charset="0"/>
              </a:rPr>
              <a:t>Hybrid apps with JavaScript frontends</a:t>
            </a:r>
          </a:p>
          <a:p>
            <a:pPr marL="1196976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</a:rPr>
              <a:t>Fit-and-finish work, packaging hybridwebview.js</a:t>
            </a:r>
          </a:p>
          <a:p>
            <a:pPr marL="1196976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</a:rPr>
              <a:t>Better exception handling</a:t>
            </a:r>
          </a:p>
          <a:p>
            <a:pPr marL="1196976" lvl="1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</a:rPr>
              <a:t>New hooks for intercepting web requests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2050" name="Picture 2" descr="Blazor now in official preview! - .NET Blog">
            <a:extLst>
              <a:ext uri="{FF2B5EF4-FFF2-40B4-BE49-F238E27FC236}">
                <a16:creationId xmlns:a16="http://schemas.microsoft.com/office/drawing/2014/main" id="{22F178D4-E10D-6AB2-9A5B-8C9721E4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9170" y="3082159"/>
            <a:ext cx="4055658" cy="4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ular vue react cube">
            <a:extLst>
              <a:ext uri="{FF2B5EF4-FFF2-40B4-BE49-F238E27FC236}">
                <a16:creationId xmlns:a16="http://schemas.microsoft.com/office/drawing/2014/main" id="{39E938BD-4DCF-E386-D947-E1F2AB58A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25480" y="8078270"/>
            <a:ext cx="4364678" cy="50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0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9BFA63-AFB4-4A1A-39AE-A3A222F42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Hybrid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8A02-FA4A-D915-A229-EB9D172E23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BlazorWebView</a:t>
            </a:r>
            <a:endParaRPr lang="en-US"/>
          </a:p>
          <a:p>
            <a:r>
              <a:rPr lang="en-US" err="1"/>
              <a:t>HybridWebView</a:t>
            </a:r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8272EE0-F285-C74C-3972-DF8DB6536788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1BF43-457D-C515-1AD0-821F51DF51CB}"/>
              </a:ext>
            </a:extLst>
          </p:cNvPr>
          <p:cNvSpPr txBox="1"/>
          <p:nvPr/>
        </p:nvSpPr>
        <p:spPr>
          <a:xfrm>
            <a:off x="1140564" y="4499507"/>
            <a:ext cx="7157901" cy="371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Aptos" panose="020B0004020202020204" pitchFamily="34" charset="0"/>
                <a:cs typeface="Poppins" panose="00000500000000000000" pitchFamily="2" charset="0"/>
              </a:rPr>
              <a:t>InvokeJavaScript</a:t>
            </a:r>
            <a:endParaRPr lang="en-US" sz="3200" dirty="0">
              <a:latin typeface="Aptos" panose="020B0004020202020204" pitchFamily="34" charset="0"/>
              <a:cs typeface="Poppins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latin typeface="Aptos" panose="020B0004020202020204" pitchFamily="34" charset="0"/>
                <a:cs typeface="Poppins" panose="00000500000000000000" pitchFamily="2" charset="0"/>
              </a:rPr>
              <a:t>WebViewInitializing</a:t>
            </a: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 / </a:t>
            </a:r>
            <a:r>
              <a:rPr lang="en-US" sz="3200" dirty="0" err="1">
                <a:latin typeface="Aptos" panose="020B0004020202020204" pitchFamily="34" charset="0"/>
                <a:cs typeface="Poppins" panose="00000500000000000000" pitchFamily="2" charset="0"/>
              </a:rPr>
              <a:t>WebViewInitialized</a:t>
            </a:r>
            <a:endParaRPr lang="en-US" sz="3200" dirty="0">
              <a:latin typeface="Aptos" panose="020B0004020202020204" pitchFamily="34" charset="0"/>
              <a:cs typeface="Poppins" panose="00000500000000000000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Intercept requests with </a:t>
            </a:r>
            <a:r>
              <a:rPr lang="en-US" sz="3200" dirty="0" err="1">
                <a:latin typeface="Aptos" panose="020B0004020202020204" pitchFamily="34" charset="0"/>
                <a:cs typeface="Poppins" panose="00000500000000000000" pitchFamily="2" charset="0"/>
              </a:rPr>
              <a:t>WebResourceRequested</a:t>
            </a:r>
            <a:endParaRPr lang="en-US" sz="3200" dirty="0">
              <a:latin typeface="Aptos" panose="020B0004020202020204" pitchFamily="34" charset="0"/>
              <a:cs typeface="Poppins" panose="00000500000000000000" pitchFamily="2" charset="0"/>
            </a:endParaRP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AB3811E-54DB-D551-8BB0-01BC7EF6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21" y="1520738"/>
            <a:ext cx="22175563" cy="102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7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C287A-38AC-B8CD-C657-FF2EDD9C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027721-9AEF-35FA-BC25-0F3B394C6E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Aspire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B94A-E06A-A20B-C2A9-AB7CC7585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EA463D8-6E6D-40A6-4AA8-E183F0B40FB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77172-20E4-AB06-B558-C1AE5257C5B1}"/>
              </a:ext>
            </a:extLst>
          </p:cNvPr>
          <p:cNvSpPr txBox="1"/>
          <p:nvPr/>
        </p:nvSpPr>
        <p:spPr>
          <a:xfrm>
            <a:off x="1140564" y="4499507"/>
            <a:ext cx="7157901" cy="593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Define your stack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Front-end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Database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APIs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Containers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Configuration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Observability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Deployment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5F047-2004-8B9C-9456-0CCAF93419DC}"/>
              </a:ext>
            </a:extLst>
          </p:cNvPr>
          <p:cNvSpPr txBox="1"/>
          <p:nvPr/>
        </p:nvSpPr>
        <p:spPr>
          <a:xfrm>
            <a:off x="1140564" y="1272302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aspire.dev</a:t>
            </a:r>
            <a:endParaRPr lang="en-US" sz="2000" dirty="0">
              <a:solidFill>
                <a:schemeClr val="accent3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80C0D-09CF-6072-8C83-FE6E5957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95" y="921715"/>
            <a:ext cx="18326912" cy="12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71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2489A-9FEA-0EDD-9621-E4AF5E971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397E4-9E55-EEE3-5969-354AF795E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Aspire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21DBE-E9AA-E4F8-B402-0ADE4F1C46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765E6B02-324F-D1C6-5F87-B2253EC12D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5DB7A-C297-E529-FFE6-0C1B9D7037D1}"/>
              </a:ext>
            </a:extLst>
          </p:cNvPr>
          <p:cNvSpPr txBox="1"/>
          <p:nvPr/>
        </p:nvSpPr>
        <p:spPr>
          <a:xfrm>
            <a:off x="1140564" y="4499507"/>
            <a:ext cx="7157901" cy="593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Define your stack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Front-end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Database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APIs</a:t>
            </a:r>
          </a:p>
          <a:p>
            <a:pPr marL="9143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Containers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Configuration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Observability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Aptos" panose="020B0004020202020204" pitchFamily="34" charset="0"/>
                <a:cs typeface="Poppins" panose="00000500000000000000" pitchFamily="2" charset="0"/>
              </a:rPr>
              <a:t>Deployment</a:t>
            </a: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4C16E2C-FDB2-8E96-7390-E531404C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89" y="2006601"/>
            <a:ext cx="18326912" cy="10174523"/>
          </a:xfrm>
          <a:prstGeom prst="rect">
            <a:avLst/>
          </a:prstGeom>
        </p:spPr>
      </p:pic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4BE95D2-40A0-1A97-BB91-A8D4F543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14" y="794748"/>
            <a:ext cx="20080229" cy="13831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80C25-CC30-4CA3-05C2-939666AA27FA}"/>
              </a:ext>
            </a:extLst>
          </p:cNvPr>
          <p:cNvSpPr txBox="1"/>
          <p:nvPr/>
        </p:nvSpPr>
        <p:spPr>
          <a:xfrm>
            <a:off x="1140564" y="1272302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aspire.dev</a:t>
            </a:r>
            <a:endParaRPr lang="en-US" sz="2000" dirty="0">
              <a:solidFill>
                <a:schemeClr val="accent3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689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B9339-E9DF-66E4-2086-BD1EDAD6E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02AC9B-2009-0190-0154-49C6BC0D5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2F6C3-4D98-9EB8-DF67-E34A6A9FD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Monitor your perf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4DD6C9A0-2F6B-2EDE-4938-D06EEC83487A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8666CF7-916B-F6E0-7E7A-CB38BDA1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131" y="1889762"/>
            <a:ext cx="18326912" cy="114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6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5FE68-22C7-37EC-1BDA-359FC8CB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5DA89-46BE-F69A-FCBA-FD7F9D7936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E58F9-1C1D-FA6E-4002-CF8FED7E3D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Monitor your perf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CCBC8DA-D812-7BE3-5A25-8EE32BCBA8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C2E11D-CAE2-8BFA-E664-790D32B1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172" y="2691362"/>
            <a:ext cx="16660829" cy="110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B04AEB-40EA-493E-650F-CF5BB4773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3" y="1066801"/>
            <a:ext cx="14718561" cy="939800"/>
          </a:xfrm>
        </p:spPr>
        <p:txBody>
          <a:bodyPr/>
          <a:lstStyle/>
          <a:p>
            <a:r>
              <a:rPr lang="en-US" dirty="0"/>
              <a:t>A Year of Growth and Acceleration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02B31-B278-7801-BCFF-D24826A41C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1C2BA1-C364-863A-370B-1966A3C8354A}"/>
              </a:ext>
            </a:extLst>
          </p:cNvPr>
          <p:cNvGrpSpPr/>
          <p:nvPr/>
        </p:nvGrpSpPr>
        <p:grpSpPr>
          <a:xfrm>
            <a:off x="1296922" y="5175188"/>
            <a:ext cx="3840480" cy="4460184"/>
            <a:chOff x="1296922" y="5175188"/>
            <a:chExt cx="3840480" cy="44601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F626B6-5A9D-8931-7440-EDF8315CFE3A}"/>
                </a:ext>
              </a:extLst>
            </p:cNvPr>
            <p:cNvGrpSpPr/>
            <p:nvPr/>
          </p:nvGrpSpPr>
          <p:grpSpPr>
            <a:xfrm>
              <a:off x="1296922" y="7060765"/>
              <a:ext cx="3840480" cy="2574607"/>
              <a:chOff x="1296922" y="4528531"/>
              <a:chExt cx="3840480" cy="2574607"/>
            </a:xfrm>
          </p:grpSpPr>
          <p:sp>
            <p:nvSpPr>
              <p:cNvPr id="14" name="Text Placeholder 7">
                <a:extLst>
                  <a:ext uri="{FF2B5EF4-FFF2-40B4-BE49-F238E27FC236}">
                    <a16:creationId xmlns:a16="http://schemas.microsoft.com/office/drawing/2014/main" id="{2C330A57-4A37-6522-FA3C-37CD77831E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6922" y="6005858"/>
                <a:ext cx="3840480" cy="1097280"/>
              </a:xfrm>
            </p:spPr>
            <p:txBody>
              <a:bodyPr wrap="none" tIns="0" bIns="0" anchor="ctr">
                <a:noAutofit/>
              </a:bodyPr>
              <a:lstStyle>
                <a:lvl1pPr marL="342944" indent="-342944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3042" indent="-285785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143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400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657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914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2171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429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686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600">
                    <a:latin typeface="Poppins" panose="00000500000000000000" pitchFamily="2" charset="0"/>
                    <a:cs typeface="Poppins" panose="00000500000000000000" pitchFamily="2" charset="0"/>
                  </a:rPr>
                  <a:t>Developers</a:t>
                </a:r>
              </a:p>
            </p:txBody>
          </p:sp>
          <p:sp>
            <p:nvSpPr>
              <p:cNvPr id="15" name="Text Placeholder 6">
                <a:extLst>
                  <a:ext uri="{FF2B5EF4-FFF2-40B4-BE49-F238E27FC236}">
                    <a16:creationId xmlns:a16="http://schemas.microsoft.com/office/drawing/2014/main" id="{21AD4894-AF75-93D8-554F-7ACB0BBB9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6922" y="4528531"/>
                <a:ext cx="3840480" cy="1477328"/>
              </a:xfrm>
            </p:spPr>
            <p:txBody>
              <a:bodyPr/>
              <a:lstStyle>
                <a:lvl1pPr marL="342944" indent="-342944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3042" indent="-285785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143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400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657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914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2171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429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686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000" b="1" dirty="0">
                    <a:solidFill>
                      <a:schemeClr val="accent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+24%</a:t>
                </a:r>
              </a:p>
            </p:txBody>
          </p:sp>
        </p:grpSp>
        <p:pic>
          <p:nvPicPr>
            <p:cNvPr id="13" name="Image 23" descr=" ">
              <a:extLst>
                <a:ext uri="{FF2B5EF4-FFF2-40B4-BE49-F238E27FC236}">
                  <a16:creationId xmlns:a16="http://schemas.microsoft.com/office/drawing/2014/main" id="{DD76BC44-8119-2D3D-201F-37ACD2A12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79749" y="5175188"/>
              <a:ext cx="874826" cy="1093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C2A10E6-565C-F3CF-520B-54D28F03A71C}"/>
              </a:ext>
            </a:extLst>
          </p:cNvPr>
          <p:cNvGrpSpPr/>
          <p:nvPr/>
        </p:nvGrpSpPr>
        <p:grpSpPr>
          <a:xfrm>
            <a:off x="7149283" y="5208256"/>
            <a:ext cx="3840480" cy="4427116"/>
            <a:chOff x="7149283" y="5208256"/>
            <a:chExt cx="3840480" cy="442711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364701C-90F7-7F8B-6146-BB18058D3415}"/>
                </a:ext>
              </a:extLst>
            </p:cNvPr>
            <p:cNvGrpSpPr/>
            <p:nvPr/>
          </p:nvGrpSpPr>
          <p:grpSpPr>
            <a:xfrm>
              <a:off x="7149283" y="7060765"/>
              <a:ext cx="3840480" cy="2574607"/>
              <a:chOff x="7630972" y="4528531"/>
              <a:chExt cx="3840480" cy="2574607"/>
            </a:xfrm>
          </p:grpSpPr>
          <p:sp>
            <p:nvSpPr>
              <p:cNvPr id="18" name="Text Placeholder 14">
                <a:extLst>
                  <a:ext uri="{FF2B5EF4-FFF2-40B4-BE49-F238E27FC236}">
                    <a16:creationId xmlns:a16="http://schemas.microsoft.com/office/drawing/2014/main" id="{A2DBA601-820D-AD72-2E9C-78C063EC0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0972" y="4528531"/>
                <a:ext cx="3840480" cy="1477328"/>
              </a:xfrm>
            </p:spPr>
            <p:txBody>
              <a:bodyPr/>
              <a:lstStyle>
                <a:lvl1pPr marL="342944" indent="-342944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3042" indent="-285785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143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400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657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914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2171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429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686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000" b="1">
                    <a:solidFill>
                      <a:schemeClr val="accent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-34%</a:t>
                </a:r>
              </a:p>
            </p:txBody>
          </p:sp>
          <p:sp>
            <p:nvSpPr>
              <p:cNvPr id="4" name="Text Placeholder 7">
                <a:extLst>
                  <a:ext uri="{FF2B5EF4-FFF2-40B4-BE49-F238E27FC236}">
                    <a16:creationId xmlns:a16="http://schemas.microsoft.com/office/drawing/2014/main" id="{E40F3E22-E51B-6FD8-CE16-F8989AF8B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30972" y="6005858"/>
                <a:ext cx="3840480" cy="1097280"/>
              </a:xfrm>
            </p:spPr>
            <p:txBody>
              <a:bodyPr wrap="none" tIns="0" bIns="0" anchor="ctr">
                <a:noAutofit/>
              </a:bodyPr>
              <a:lstStyle>
                <a:lvl1pPr marL="342944" indent="-342944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3042" indent="-285785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143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400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657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914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2171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429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686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600">
                    <a:latin typeface="Poppins" panose="00000500000000000000" pitchFamily="2" charset="0"/>
                    <a:cs typeface="Poppins" panose="00000500000000000000" pitchFamily="2" charset="0"/>
                  </a:rPr>
                  <a:t>Issues Created</a:t>
                </a:r>
              </a:p>
            </p:txBody>
          </p:sp>
        </p:grpSp>
        <p:pic>
          <p:nvPicPr>
            <p:cNvPr id="19" name="Image 50" descr=" ">
              <a:extLst>
                <a:ext uri="{FF2B5EF4-FFF2-40B4-BE49-F238E27FC236}">
                  <a16:creationId xmlns:a16="http://schemas.microsoft.com/office/drawing/2014/main" id="{C4913D9A-BDD8-27B2-95FD-07AF75167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47595" y="5208256"/>
              <a:ext cx="1043854" cy="96967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2A2AA0-526E-3D3D-3343-B3B8929E2735}"/>
              </a:ext>
            </a:extLst>
          </p:cNvPr>
          <p:cNvGrpSpPr/>
          <p:nvPr/>
        </p:nvGrpSpPr>
        <p:grpSpPr>
          <a:xfrm>
            <a:off x="18854005" y="5285363"/>
            <a:ext cx="3840480" cy="4350009"/>
            <a:chOff x="18854005" y="5285363"/>
            <a:chExt cx="3840480" cy="435000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55EF191-9B66-EA8B-17D6-CDF601A5FE47}"/>
                </a:ext>
              </a:extLst>
            </p:cNvPr>
            <p:cNvGrpSpPr/>
            <p:nvPr/>
          </p:nvGrpSpPr>
          <p:grpSpPr>
            <a:xfrm>
              <a:off x="18854005" y="7060765"/>
              <a:ext cx="3840480" cy="2574607"/>
              <a:chOff x="18854005" y="4528531"/>
              <a:chExt cx="3840480" cy="2574607"/>
            </a:xfrm>
          </p:grpSpPr>
          <p:sp>
            <p:nvSpPr>
              <p:cNvPr id="16" name="Text Placeholder 10">
                <a:extLst>
                  <a:ext uri="{FF2B5EF4-FFF2-40B4-BE49-F238E27FC236}">
                    <a16:creationId xmlns:a16="http://schemas.microsoft.com/office/drawing/2014/main" id="{032F8E46-F0EE-45A1-02B8-09C808F9BA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54005" y="4528531"/>
                <a:ext cx="3840480" cy="1477328"/>
              </a:xfrm>
            </p:spPr>
            <p:txBody>
              <a:bodyPr/>
              <a:lstStyle>
                <a:lvl1pPr marL="342944" indent="-342944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3042" indent="-285785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143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400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657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914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2171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429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686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000" b="1">
                    <a:solidFill>
                      <a:schemeClr val="accent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+34%</a:t>
                </a:r>
              </a:p>
            </p:txBody>
          </p:sp>
          <p:sp>
            <p:nvSpPr>
              <p:cNvPr id="17" name="Text Placeholder 15">
                <a:extLst>
                  <a:ext uri="{FF2B5EF4-FFF2-40B4-BE49-F238E27FC236}">
                    <a16:creationId xmlns:a16="http://schemas.microsoft.com/office/drawing/2014/main" id="{619421D2-ABD6-D5D9-57F7-D0814C906F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54005" y="6005858"/>
                <a:ext cx="3840480" cy="1097280"/>
              </a:xfrm>
            </p:spPr>
            <p:txBody>
              <a:bodyPr wrap="none" tIns="0" bIns="0" anchor="ctr">
                <a:noAutofit/>
              </a:bodyPr>
              <a:lstStyle>
                <a:lvl1pPr marL="342944" indent="-342944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3042" indent="-285785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143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400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657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914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2171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429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686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600">
                    <a:latin typeface="Poppins" panose="00000500000000000000" pitchFamily="2" charset="0"/>
                    <a:cs typeface="Poppins" panose="00000500000000000000" pitchFamily="2" charset="0"/>
                  </a:rPr>
                  <a:t>PRs Merged</a:t>
                </a:r>
              </a:p>
            </p:txBody>
          </p:sp>
        </p:grpSp>
        <p:pic>
          <p:nvPicPr>
            <p:cNvPr id="22" name="Image 62" descr=" ">
              <a:extLst>
                <a:ext uri="{FF2B5EF4-FFF2-40B4-BE49-F238E27FC236}">
                  <a16:creationId xmlns:a16="http://schemas.microsoft.com/office/drawing/2014/main" id="{182172AA-2B57-1B05-81BD-A1FAB07D6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35382" y="5285363"/>
              <a:ext cx="1077725" cy="68060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2E0EF-A8B9-A7F2-1634-CDC557EA962C}"/>
              </a:ext>
            </a:extLst>
          </p:cNvPr>
          <p:cNvGrpSpPr/>
          <p:nvPr/>
        </p:nvGrpSpPr>
        <p:grpSpPr>
          <a:xfrm>
            <a:off x="13001644" y="5208906"/>
            <a:ext cx="3840480" cy="4426466"/>
            <a:chOff x="13001644" y="5208906"/>
            <a:chExt cx="3840480" cy="442646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850FE7-B669-5369-B4E7-DB84D1E88225}"/>
                </a:ext>
              </a:extLst>
            </p:cNvPr>
            <p:cNvGrpSpPr/>
            <p:nvPr/>
          </p:nvGrpSpPr>
          <p:grpSpPr>
            <a:xfrm>
              <a:off x="13001644" y="7060765"/>
              <a:ext cx="3840480" cy="2574607"/>
              <a:chOff x="13411441" y="4528531"/>
              <a:chExt cx="3840480" cy="2574607"/>
            </a:xfrm>
          </p:grpSpPr>
          <p:sp>
            <p:nvSpPr>
              <p:cNvPr id="20" name="Text Placeholder 19">
                <a:extLst>
                  <a:ext uri="{FF2B5EF4-FFF2-40B4-BE49-F238E27FC236}">
                    <a16:creationId xmlns:a16="http://schemas.microsoft.com/office/drawing/2014/main" id="{C8439904-57A5-69EB-D39F-118D913182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11441" y="4528531"/>
                <a:ext cx="3840480" cy="1477328"/>
              </a:xfrm>
            </p:spPr>
            <p:txBody>
              <a:bodyPr/>
              <a:lstStyle>
                <a:lvl1pPr marL="342944" indent="-342944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3042" indent="-285785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143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400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657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914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2171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429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686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000" b="1">
                    <a:solidFill>
                      <a:schemeClr val="accent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+40%</a:t>
                </a:r>
              </a:p>
            </p:txBody>
          </p:sp>
          <p:sp>
            <p:nvSpPr>
              <p:cNvPr id="21" name="Text Placeholder 21">
                <a:extLst>
                  <a:ext uri="{FF2B5EF4-FFF2-40B4-BE49-F238E27FC236}">
                    <a16:creationId xmlns:a16="http://schemas.microsoft.com/office/drawing/2014/main" id="{27660B92-1E6F-82B5-E841-4B16E6599A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11441" y="6005858"/>
                <a:ext cx="3840480" cy="1097280"/>
              </a:xfrm>
            </p:spPr>
            <p:txBody>
              <a:bodyPr wrap="none" tIns="0" bIns="0" anchor="ctr">
                <a:noAutofit/>
              </a:bodyPr>
              <a:lstStyle>
                <a:lvl1pPr marL="342944" indent="-342944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3042" indent="-285785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143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400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657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914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2171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429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686" indent="-228629" algn="l" defTabSz="914514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3600">
                    <a:latin typeface="Poppins" panose="00000500000000000000" pitchFamily="2" charset="0"/>
                    <a:cs typeface="Poppins" panose="00000500000000000000" pitchFamily="2" charset="0"/>
                  </a:rPr>
                  <a:t>PRs Created</a:t>
                </a:r>
              </a:p>
            </p:txBody>
          </p:sp>
        </p:grpSp>
        <p:pic>
          <p:nvPicPr>
            <p:cNvPr id="23" name="Image 30" descr=" ">
              <a:extLst>
                <a:ext uri="{FF2B5EF4-FFF2-40B4-BE49-F238E27FC236}">
                  <a16:creationId xmlns:a16="http://schemas.microsoft.com/office/drawing/2014/main" id="{9DBB475D-63BC-685E-6871-A62DE673A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350871" y="5208906"/>
              <a:ext cx="1134123" cy="96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8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DCF63-4711-4F53-6E3C-B8AEC90AC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58CBEC-607A-C2CD-0FBD-1596BFB7F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F2A67-247E-1237-4611-421A2B4CE2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Monitor your perf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AF77B9E4-C3EB-88D2-C858-17238D526AFD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86525AE-6DE3-048D-7E90-96FA0BAC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131" y="2870201"/>
            <a:ext cx="18326912" cy="105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02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B68D9-1EA0-55A0-9E58-61C2C557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775267-F704-7605-44FD-5010315613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4C86C-0EFF-4AD7-9D8F-7D438BF5A1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Monitor your perf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2ABDBB12-8A9A-CEF4-B642-8A106CD57AA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8F7DD92-B09E-1B2E-348F-6882CE293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3773" y="2870201"/>
            <a:ext cx="18326912" cy="10506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14BCD-F26A-F131-2A14-CD7F2A0AC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4577" y="4076432"/>
            <a:ext cx="7949285" cy="81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4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5FDA0B-E42D-519C-9FD8-6904AC2270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000" b="1" dirty="0"/>
              <a:t>And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9DBB0-DBC0-E061-3261-D529C5ADC0F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83508" y="2257424"/>
            <a:ext cx="22113041" cy="9864688"/>
          </a:xfrm>
          <a:prstGeom prst="rect">
            <a:avLst/>
          </a:prstGeom>
        </p:spPr>
        <p:txBody>
          <a:bodyPr wrap="square" lIns="91440" numCol="3" spcCol="182880">
            <a:noAutofit/>
          </a:bodyPr>
          <a:lstStyle/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Accessibility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Animation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 err="1">
                <a:latin typeface="Aptos" panose="020B0004020202020204" pitchFamily="34" charset="0"/>
              </a:rPr>
              <a:t>CollectionView</a:t>
            </a:r>
            <a:r>
              <a:rPr lang="en-US" sz="4000" dirty="0">
                <a:latin typeface="Aptos" panose="020B0004020202020204" pitchFamily="34" charset="0"/>
              </a:rPr>
              <a:t> 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 err="1">
                <a:latin typeface="Aptos" panose="020B0004020202020204" pitchFamily="34" charset="0"/>
              </a:rPr>
              <a:t>CarouselView</a:t>
            </a:r>
            <a:endParaRPr lang="en-US" sz="40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Editor 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Entry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Picker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 err="1">
                <a:latin typeface="Aptos" panose="020B0004020202020204" pitchFamily="34" charset="0"/>
              </a:rPr>
              <a:t>RefreshView</a:t>
            </a:r>
            <a:endParaRPr lang="en-US" sz="40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 err="1">
                <a:latin typeface="Aptos" panose="020B0004020202020204" pitchFamily="34" charset="0"/>
              </a:rPr>
              <a:t>SearchBar</a:t>
            </a:r>
            <a:endParaRPr lang="en-US" sz="40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Switch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Vibration &amp; </a:t>
            </a:r>
            <a:r>
              <a:rPr lang="en-US" sz="4000" dirty="0" err="1">
                <a:latin typeface="Aptos" panose="020B0004020202020204" pitchFamily="34" charset="0"/>
              </a:rPr>
              <a:t>HapticFeedback</a:t>
            </a:r>
            <a:endParaRPr lang="en-US" sz="40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Window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Switch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Modals 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 err="1">
                <a:latin typeface="Aptos" panose="020B0004020202020204" pitchFamily="34" charset="0"/>
              </a:rPr>
              <a:t>GeoLocation</a:t>
            </a:r>
            <a:endParaRPr lang="en-US" sz="40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MediaPicker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 err="1">
                <a:latin typeface="Aptos" panose="020B0004020202020204" pitchFamily="34" charset="0"/>
              </a:rPr>
              <a:t>TextToSpeech</a:t>
            </a:r>
            <a:endParaRPr lang="en-US" sz="40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 err="1">
                <a:latin typeface="Aptos" panose="020B0004020202020204" pitchFamily="34" charset="0"/>
              </a:rPr>
              <a:t>WebAuthenticator</a:t>
            </a:r>
            <a:endParaRPr lang="en-US" sz="40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 err="1">
                <a:latin typeface="Aptos" panose="020B0004020202020204" pitchFamily="34" charset="0"/>
              </a:rPr>
              <a:t>ToolBarItems</a:t>
            </a:r>
            <a:endParaRPr lang="en-US" sz="40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Messaging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Pop-ups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Markup Extensions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Font Images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Gesture recognizers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Page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Shadows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 err="1">
                <a:latin typeface="Aptos" panose="020B0004020202020204" pitchFamily="34" charset="0"/>
              </a:rPr>
              <a:t>CoreCLR</a:t>
            </a:r>
            <a:endParaRPr lang="en-US" sz="40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Native AOT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Xcode 26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000" dirty="0">
                <a:latin typeface="Aptos" panose="020B0004020202020204" pitchFamily="34" charset="0"/>
              </a:rPr>
              <a:t>Android API 36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9B3FD89-1B42-64B2-5AEF-E9839C59AFF2}"/>
              </a:ext>
            </a:extLst>
          </p:cNvPr>
          <p:cNvSpPr txBox="1">
            <a:spLocks/>
          </p:cNvSpPr>
          <p:nvPr/>
        </p:nvSpPr>
        <p:spPr>
          <a:xfrm>
            <a:off x="13048219" y="10511234"/>
            <a:ext cx="9866311" cy="589501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775B4D8-26DD-DD66-B2C8-D45E0013B719}"/>
              </a:ext>
            </a:extLst>
          </p:cNvPr>
          <p:cNvSpPr txBox="1">
            <a:spLocks/>
          </p:cNvSpPr>
          <p:nvPr/>
        </p:nvSpPr>
        <p:spPr>
          <a:xfrm>
            <a:off x="13048218" y="11311332"/>
            <a:ext cx="9866311" cy="589501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F2CD6-C2D6-08BC-2453-7298996C40AA}"/>
              </a:ext>
            </a:extLst>
          </p:cNvPr>
          <p:cNvSpPr txBox="1"/>
          <p:nvPr/>
        </p:nvSpPr>
        <p:spPr>
          <a:xfrm>
            <a:off x="15878628" y="1079857"/>
            <a:ext cx="754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aka.ms/whats-new-10</a:t>
            </a:r>
          </a:p>
        </p:txBody>
      </p:sp>
    </p:spTree>
    <p:extLst>
      <p:ext uri="{BB962C8B-B14F-4D97-AF65-F5344CB8AC3E}">
        <p14:creationId xmlns:p14="http://schemas.microsoft.com/office/powerpoint/2010/main" val="1781793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D387-B832-76DA-D4F5-EEF07229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621347-7898-11DE-BD81-F6BA1D801E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4000" b="1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7034C-4AFA-F4FD-95DA-415B8309FAA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83508" y="2257424"/>
            <a:ext cx="22113041" cy="9864688"/>
          </a:xfrm>
          <a:prstGeom prst="rect">
            <a:avLst/>
          </a:prstGeom>
        </p:spPr>
        <p:txBody>
          <a:bodyPr wrap="square" lIns="91440" numCol="3" spcCol="182880">
            <a:noAutofit/>
          </a:bodyPr>
          <a:lstStyle/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400" dirty="0" err="1">
                <a:latin typeface="Aptos" panose="020B0004020202020204" pitchFamily="34" charset="0"/>
              </a:rPr>
              <a:t>aka.ms</a:t>
            </a:r>
            <a:r>
              <a:rPr lang="en-US" sz="4400" dirty="0">
                <a:latin typeface="Aptos" panose="020B0004020202020204" pitchFamily="34" charset="0"/>
              </a:rPr>
              <a:t>/whats-new-in-10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400" dirty="0" err="1">
                <a:latin typeface="Aptos" panose="020B0004020202020204" pitchFamily="34" charset="0"/>
              </a:rPr>
              <a:t>aka.ms</a:t>
            </a:r>
            <a:r>
              <a:rPr lang="en-US" sz="4400" dirty="0">
                <a:latin typeface="Aptos" panose="020B0004020202020204" pitchFamily="34" charset="0"/>
              </a:rPr>
              <a:t>/</a:t>
            </a:r>
            <a:r>
              <a:rPr lang="en-US" sz="4400" dirty="0" err="1">
                <a:latin typeface="Aptos" panose="020B0004020202020204" pitchFamily="34" charset="0"/>
              </a:rPr>
              <a:t>maui</a:t>
            </a:r>
            <a:r>
              <a:rPr lang="en-US" sz="4400" dirty="0">
                <a:latin typeface="Aptos" panose="020B0004020202020204" pitchFamily="34" charset="0"/>
              </a:rPr>
              <a:t>-docs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400" dirty="0" err="1">
                <a:latin typeface="Aptos" panose="020B0004020202020204" pitchFamily="34" charset="0"/>
              </a:rPr>
              <a:t>aka.ms</a:t>
            </a:r>
            <a:r>
              <a:rPr lang="en-US" sz="4400" dirty="0">
                <a:latin typeface="Aptos" panose="020B0004020202020204" pitchFamily="34" charset="0"/>
              </a:rPr>
              <a:t>/</a:t>
            </a:r>
            <a:r>
              <a:rPr lang="en-US" sz="4400" dirty="0" err="1">
                <a:latin typeface="Aptos" panose="020B0004020202020204" pitchFamily="34" charset="0"/>
              </a:rPr>
              <a:t>maui</a:t>
            </a:r>
            <a:r>
              <a:rPr lang="en-US" sz="4400" dirty="0">
                <a:latin typeface="Aptos" panose="020B0004020202020204" pitchFamily="34" charset="0"/>
              </a:rPr>
              <a:t>-samples</a:t>
            </a:r>
          </a:p>
          <a:p>
            <a:pPr>
              <a:lnSpc>
                <a:spcPct val="150000"/>
              </a:lnSpc>
              <a:buSzPct val="90000"/>
              <a:buFont typeface="Aptos" panose="020B0004020202020204" pitchFamily="34" charset="0"/>
              <a:buChar char="•"/>
            </a:pPr>
            <a:r>
              <a:rPr lang="en-US" sz="4400" dirty="0" err="1">
                <a:latin typeface="Aptos" panose="020B0004020202020204" pitchFamily="34" charset="0"/>
              </a:rPr>
              <a:t>aka.ms</a:t>
            </a:r>
            <a:r>
              <a:rPr lang="en-US" sz="4400" dirty="0">
                <a:latin typeface="Aptos" panose="020B0004020202020204" pitchFamily="34" charset="0"/>
              </a:rPr>
              <a:t>/maui-10-upgrade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2ECD019-6B78-49E2-4FE5-C2EF6FE73AAD}"/>
              </a:ext>
            </a:extLst>
          </p:cNvPr>
          <p:cNvSpPr txBox="1">
            <a:spLocks/>
          </p:cNvSpPr>
          <p:nvPr/>
        </p:nvSpPr>
        <p:spPr>
          <a:xfrm>
            <a:off x="13048219" y="10511234"/>
            <a:ext cx="9866311" cy="589501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6C65BC5-DCC1-B50A-B446-04EB9AD0F7F1}"/>
              </a:ext>
            </a:extLst>
          </p:cNvPr>
          <p:cNvSpPr txBox="1">
            <a:spLocks/>
          </p:cNvSpPr>
          <p:nvPr/>
        </p:nvSpPr>
        <p:spPr>
          <a:xfrm>
            <a:off x="13048218" y="11311332"/>
            <a:ext cx="9866311" cy="589501"/>
          </a:xfrm>
          <a:prstGeom prst="rect">
            <a:avLst/>
          </a:prstGeom>
        </p:spPr>
        <p:txBody>
          <a:bodyPr/>
          <a:lstStyle>
            <a:lvl1pPr marL="0" indent="0" algn="l" defTabSz="914514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743042" indent="-285785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1143143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600400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2057657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4A701-8A29-652C-541F-F49DC06CCB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967" y="896536"/>
            <a:ext cx="15146208" cy="121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33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0AD70-ADA0-47E0-947B-11A95CD6BE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5296" y="4908591"/>
            <a:ext cx="5443722" cy="1163395"/>
          </a:xfrm>
          <a:prstGeom prst="rect">
            <a:avLst/>
          </a:prstGeom>
        </p:spPr>
        <p:txBody>
          <a:bodyPr vert="horz" wrap="square" lIns="0" tIns="0" rIns="0" bIns="0" numCol="2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sz="2800">
              <a:ea typeface="Open Sans"/>
              <a:cs typeface="Open San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0EDEC76-B772-49A7-B9AC-2C18CE473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8" y="7509710"/>
            <a:ext cx="24380530" cy="2823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450">
              <a:defRPr/>
            </a:pPr>
            <a:endParaRPr lang="en-US" sz="360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24" name="Group 23" descr="Android release versions">
            <a:extLst>
              <a:ext uri="{FF2B5EF4-FFF2-40B4-BE49-F238E27FC236}">
                <a16:creationId xmlns:a16="http://schemas.microsoft.com/office/drawing/2014/main" id="{F8C90681-B4A6-09E3-30B0-262BE779D92C}"/>
              </a:ext>
            </a:extLst>
          </p:cNvPr>
          <p:cNvGrpSpPr/>
          <p:nvPr/>
        </p:nvGrpSpPr>
        <p:grpSpPr>
          <a:xfrm>
            <a:off x="1178113" y="8721412"/>
            <a:ext cx="23422456" cy="944300"/>
            <a:chOff x="588263" y="3705386"/>
            <a:chExt cx="11711228" cy="47215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1AC447-27F6-589C-DC4C-769C2F071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8263" y="3710907"/>
              <a:ext cx="11711228" cy="466629"/>
              <a:chOff x="588263" y="3710907"/>
              <a:chExt cx="11711228" cy="46662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04B79F-B898-7CA1-1563-801D394038A5}"/>
                  </a:ext>
                </a:extLst>
              </p:cNvPr>
              <p:cNvSpPr txBox="1"/>
              <p:nvPr/>
            </p:nvSpPr>
            <p:spPr>
              <a:xfrm>
                <a:off x="588263" y="3885148"/>
                <a:ext cx="994371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pPr defTabSz="1828450">
                  <a:defRPr/>
                </a:pPr>
                <a:r>
                  <a:rPr lang="en-US" sz="3200">
                    <a:solidFill>
                      <a:srgbClr val="FFFFFF"/>
                    </a:solidFill>
                    <a:latin typeface="Poppins" pitchFamily="2" charset="77"/>
                    <a:cs typeface="Poppins" pitchFamily="2" charset="77"/>
                  </a:rPr>
                  <a:t>Android</a:t>
                </a:r>
                <a:endParaRPr lang="en-US" sz="360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EE83053-CD19-D1B2-EDC4-FE8E2E73E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451" y="4054425"/>
                <a:ext cx="10607040" cy="0"/>
              </a:xfrm>
              <a:prstGeom prst="line">
                <a:avLst/>
              </a:prstGeom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755D0F0-13EE-1F1F-4E34-82CE0F00F2CC}"/>
                  </a:ext>
                </a:extLst>
              </p:cNvPr>
              <p:cNvSpPr/>
              <p:nvPr/>
            </p:nvSpPr>
            <p:spPr>
              <a:xfrm>
                <a:off x="5488939" y="3953004"/>
                <a:ext cx="201357" cy="202842"/>
              </a:xfrm>
              <a:prstGeom prst="ellipse">
                <a:avLst/>
              </a:prstGeom>
              <a:solidFill>
                <a:srgbClr val="E3D6F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450"/>
                <a:endParaRPr lang="en-US" sz="360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C70AD8D-1F77-738B-7548-846C55A4FE02}"/>
                  </a:ext>
                </a:extLst>
              </p:cNvPr>
              <p:cNvSpPr/>
              <p:nvPr/>
            </p:nvSpPr>
            <p:spPr>
              <a:xfrm>
                <a:off x="8991076" y="3953004"/>
                <a:ext cx="201357" cy="202842"/>
              </a:xfrm>
              <a:prstGeom prst="ellipse">
                <a:avLst/>
              </a:prstGeom>
              <a:solidFill>
                <a:srgbClr val="E3D6F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450"/>
                <a:endParaRPr lang="en-US" sz="360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6FFF767-5B1E-563A-BDB5-E926A81A86F0}"/>
                  </a:ext>
                </a:extLst>
              </p:cNvPr>
              <p:cNvGrpSpPr/>
              <p:nvPr/>
            </p:nvGrpSpPr>
            <p:grpSpPr>
              <a:xfrm>
                <a:off x="1944732" y="3710907"/>
                <a:ext cx="285495" cy="444939"/>
                <a:chOff x="1972376" y="3686843"/>
                <a:chExt cx="285495" cy="444939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4B3D679-9534-E3E0-A5E0-9A82A5A59CB6}"/>
                    </a:ext>
                  </a:extLst>
                </p:cNvPr>
                <p:cNvSpPr/>
                <p:nvPr/>
              </p:nvSpPr>
              <p:spPr>
                <a:xfrm>
                  <a:off x="2014444" y="3928940"/>
                  <a:ext cx="201357" cy="202842"/>
                </a:xfrm>
                <a:prstGeom prst="ellipse">
                  <a:avLst/>
                </a:prstGeom>
                <a:solidFill>
                  <a:srgbClr val="E3D6FE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828450"/>
                  <a:endParaRPr lang="en-US" sz="3600">
                    <a:solidFill>
                      <a:srgbClr val="FFFFFF"/>
                    </a:solidFill>
                    <a:latin typeface="Poppins" pitchFamily="2" charset="77"/>
                    <a:cs typeface="Poppins" pitchFamily="2" charset="77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B4FF30-75C9-359D-9354-1520B4991C29}"/>
                    </a:ext>
                  </a:extLst>
                </p:cNvPr>
                <p:cNvSpPr txBox="1"/>
                <p:nvPr/>
              </p:nvSpPr>
              <p:spPr>
                <a:xfrm>
                  <a:off x="1972376" y="3686843"/>
                  <a:ext cx="285495" cy="2308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 defTabSz="1828450">
                    <a:defRPr/>
                  </a:pPr>
                  <a:r>
                    <a:rPr lang="en-US" sz="2400" b="1" dirty="0">
                      <a:solidFill>
                        <a:schemeClr val="bg1"/>
                      </a:solidFill>
                      <a:latin typeface="Poppins" pitchFamily="2" charset="77"/>
                      <a:cs typeface="Poppins" pitchFamily="2" charset="77"/>
                    </a:rPr>
                    <a:t>35</a:t>
                  </a: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D0BCA1-B067-64B2-52AB-5BFD91E95431}"/>
                </a:ext>
              </a:extLst>
            </p:cNvPr>
            <p:cNvSpPr txBox="1"/>
            <p:nvPr/>
          </p:nvSpPr>
          <p:spPr>
            <a:xfrm>
              <a:off x="5439245" y="3705386"/>
              <a:ext cx="283091" cy="230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1828450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36</a:t>
              </a:r>
            </a:p>
          </p:txBody>
        </p:sp>
      </p:grpSp>
      <p:grpSp>
        <p:nvGrpSpPr>
          <p:cNvPr id="21" name="Group 20" descr="Xcode release versions">
            <a:extLst>
              <a:ext uri="{FF2B5EF4-FFF2-40B4-BE49-F238E27FC236}">
                <a16:creationId xmlns:a16="http://schemas.microsoft.com/office/drawing/2014/main" id="{4E42FAC5-3BA1-BE72-BB2A-C285DF756D19}"/>
              </a:ext>
            </a:extLst>
          </p:cNvPr>
          <p:cNvGrpSpPr/>
          <p:nvPr/>
        </p:nvGrpSpPr>
        <p:grpSpPr>
          <a:xfrm>
            <a:off x="1178113" y="7645117"/>
            <a:ext cx="23422456" cy="945078"/>
            <a:chOff x="588263" y="3167238"/>
            <a:chExt cx="11711228" cy="47253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7649B95-3E8E-AB03-DE1B-571125A6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8263" y="3172970"/>
              <a:ext cx="11711228" cy="466807"/>
              <a:chOff x="588263" y="3172970"/>
              <a:chExt cx="11711228" cy="466807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521DD49-2988-40A4-9280-7DCEA7F5DF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2451" y="3516666"/>
                <a:ext cx="10607040" cy="0"/>
              </a:xfrm>
              <a:prstGeom prst="line">
                <a:avLst/>
              </a:prstGeom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53E0356-A54A-BFD7-C6CF-417125389F88}"/>
                  </a:ext>
                </a:extLst>
              </p:cNvPr>
              <p:cNvGrpSpPr/>
              <p:nvPr/>
            </p:nvGrpSpPr>
            <p:grpSpPr>
              <a:xfrm>
                <a:off x="1963583" y="3172970"/>
                <a:ext cx="247825" cy="444939"/>
                <a:chOff x="4476335" y="3269861"/>
                <a:chExt cx="247859" cy="445024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91F22A69-FEE3-4BFE-A1BA-2E23486F6394}"/>
                    </a:ext>
                  </a:extLst>
                </p:cNvPr>
                <p:cNvSpPr/>
                <p:nvPr/>
              </p:nvSpPr>
              <p:spPr>
                <a:xfrm>
                  <a:off x="4499573" y="3512014"/>
                  <a:ext cx="201386" cy="202871"/>
                </a:xfrm>
                <a:prstGeom prst="ellipse">
                  <a:avLst/>
                </a:prstGeom>
                <a:solidFill>
                  <a:srgbClr val="E3D6FE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828450"/>
                  <a:endParaRPr lang="en-US" sz="3600">
                    <a:solidFill>
                      <a:srgbClr val="FFFFFF"/>
                    </a:solidFill>
                    <a:latin typeface="Poppins" pitchFamily="2" charset="77"/>
                    <a:cs typeface="Poppins" pitchFamily="2" charset="77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749BB5DA-4CD0-4542-9A56-BA70AB649314}"/>
                    </a:ext>
                  </a:extLst>
                </p:cNvPr>
                <p:cNvSpPr txBox="1"/>
                <p:nvPr/>
              </p:nvSpPr>
              <p:spPr>
                <a:xfrm>
                  <a:off x="4476335" y="3269861"/>
                  <a:ext cx="247859" cy="2308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 defTabSz="1828450">
                    <a:defRPr/>
                  </a:pPr>
                  <a:r>
                    <a:rPr lang="en-US" sz="2400" b="1" dirty="0">
                      <a:solidFill>
                        <a:schemeClr val="bg1"/>
                      </a:solidFill>
                      <a:latin typeface="Poppins" pitchFamily="2" charset="77"/>
                      <a:cs typeface="Poppins" pitchFamily="2" charset="77"/>
                    </a:rPr>
                    <a:t>16</a:t>
                  </a:r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87AA0ED-BBE6-6094-B195-5B3F49F4F22C}"/>
                  </a:ext>
                </a:extLst>
              </p:cNvPr>
              <p:cNvSpPr/>
              <p:nvPr/>
            </p:nvSpPr>
            <p:spPr>
              <a:xfrm>
                <a:off x="5488939" y="3415245"/>
                <a:ext cx="201357" cy="202842"/>
              </a:xfrm>
              <a:prstGeom prst="ellipse">
                <a:avLst/>
              </a:prstGeom>
              <a:solidFill>
                <a:srgbClr val="E3D6F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450"/>
                <a:endParaRPr lang="en-US" sz="360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EF5A63D-2BE8-83D9-A28D-699AB72B36CD}"/>
                  </a:ext>
                </a:extLst>
              </p:cNvPr>
              <p:cNvSpPr/>
              <p:nvPr/>
            </p:nvSpPr>
            <p:spPr>
              <a:xfrm>
                <a:off x="8991076" y="3415245"/>
                <a:ext cx="201357" cy="202842"/>
              </a:xfrm>
              <a:prstGeom prst="ellipse">
                <a:avLst/>
              </a:prstGeom>
              <a:solidFill>
                <a:srgbClr val="E3D6FE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450"/>
                <a:endParaRPr lang="en-US" sz="360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D4A3345-BA3B-4E70-974D-949CC0388A0C}"/>
                  </a:ext>
                </a:extLst>
              </p:cNvPr>
              <p:cNvSpPr txBox="1"/>
              <p:nvPr/>
            </p:nvSpPr>
            <p:spPr>
              <a:xfrm>
                <a:off x="588263" y="3347389"/>
                <a:ext cx="839485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pPr defTabSz="1828450">
                  <a:defRPr/>
                </a:pPr>
                <a:r>
                  <a:rPr lang="en-US" sz="3200" dirty="0">
                    <a:solidFill>
                      <a:srgbClr val="FFFFFF"/>
                    </a:solidFill>
                    <a:latin typeface="Poppins" pitchFamily="2" charset="77"/>
                    <a:cs typeface="Poppins" pitchFamily="2" charset="77"/>
                  </a:rPr>
                  <a:t>Xcode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9C1BCC-FC8C-67BD-4E48-FA37ECE1C2BE}"/>
                </a:ext>
              </a:extLst>
            </p:cNvPr>
            <p:cNvSpPr txBox="1"/>
            <p:nvPr/>
          </p:nvSpPr>
          <p:spPr>
            <a:xfrm>
              <a:off x="5448447" y="3167238"/>
              <a:ext cx="278282" cy="2308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1828450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26</a:t>
              </a:r>
            </a:p>
          </p:txBody>
        </p:sp>
      </p:grpSp>
      <p:sp>
        <p:nvSpPr>
          <p:cNvPr id="23" name="Oval 7">
            <a:extLst>
              <a:ext uri="{FF2B5EF4-FFF2-40B4-BE49-F238E27FC236}">
                <a16:creationId xmlns:a16="http://schemas.microsoft.com/office/drawing/2014/main" id="{3CFD74FD-4A4B-9F17-D27D-015372576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" y="3787146"/>
            <a:ext cx="24790052" cy="2585748"/>
          </a:xfrm>
          <a:prstGeom prst="roundRect">
            <a:avLst>
              <a:gd name="adj" fmla="val 8122"/>
            </a:avLst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40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77FDE6-9569-DF52-FF1F-90F877441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430082" y="6196184"/>
            <a:ext cx="1498942" cy="1080176"/>
            <a:chOff x="8714247" y="2442772"/>
            <a:chExt cx="749471" cy="540088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EC37872-BCAB-417A-893F-78CFC1F6CCDF}"/>
                </a:ext>
              </a:extLst>
            </p:cNvPr>
            <p:cNvSpPr txBox="1"/>
            <p:nvPr/>
          </p:nvSpPr>
          <p:spPr>
            <a:xfrm>
              <a:off x="8714247" y="2613528"/>
              <a:ext cx="74947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828450">
                <a:defRPr/>
              </a:pPr>
              <a:r>
                <a:rPr lang="en-US" sz="2400" dirty="0">
                  <a:latin typeface="Poppins" pitchFamily="2" charset="77"/>
                  <a:cs typeface="Poppins" pitchFamily="2" charset="77"/>
                </a:rPr>
                <a:t>.NET 11</a:t>
              </a:r>
            </a:p>
            <a:p>
              <a:pPr algn="ctr" defTabSz="1828450">
                <a:defRPr/>
              </a:pPr>
              <a:r>
                <a:rPr lang="en-US" sz="2400" dirty="0">
                  <a:latin typeface="Poppins" pitchFamily="2" charset="77"/>
                  <a:cs typeface="Poppins" pitchFamily="2" charset="77"/>
                </a:rPr>
                <a:t>Nov 2026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C5F098-284C-4961-8D2D-FBE13B88B883}"/>
                </a:ext>
              </a:extLst>
            </p:cNvPr>
            <p:cNvCxnSpPr>
              <a:cxnSpLocks/>
              <a:endCxn id="136" idx="0"/>
            </p:cNvCxnSpPr>
            <p:nvPr/>
          </p:nvCxnSpPr>
          <p:spPr>
            <a:xfrm flipH="1">
              <a:off x="9088983" y="2442772"/>
              <a:ext cx="2773" cy="170756"/>
            </a:xfrm>
            <a:prstGeom prst="line">
              <a:avLst/>
            </a:prstGeom>
            <a:ln w="15875"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5BEA246C-A681-DBE0-D0BC-A1FCF4BE5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994893" y="5803142"/>
            <a:ext cx="380404" cy="380404"/>
          </a:xfrm>
          <a:prstGeom prst="ellipse">
            <a:avLst/>
          </a:prstGeom>
          <a:solidFill>
            <a:schemeClr val="bg1"/>
          </a:solidFill>
          <a:effectLst/>
        </p:spPr>
        <p:txBody>
          <a:bodyPr wrap="square" lIns="1280160" tIns="0" rIns="0" bIns="0" anchor="ctr" anchorCtr="0">
            <a:noAutofit/>
          </a:bodyPr>
          <a:lstStyle/>
          <a:p>
            <a:pPr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 kern="0" err="1">
              <a:ln w="3175">
                <a:noFill/>
              </a:ln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0AA9D18-758F-4EB8-B273-E8C163057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8185097" y="5977665"/>
            <a:ext cx="6400800" cy="2"/>
          </a:xfrm>
          <a:prstGeom prst="straightConnector1">
            <a:avLst/>
          </a:prstGeom>
          <a:ln w="38100" cap="flat" cmpd="sng" algn="ctr">
            <a:solidFill>
              <a:schemeClr val="tx2">
                <a:lumMod val="10000"/>
                <a:lumOff val="9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D72B5B-56F7-E466-A1E6-9F2706E61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76305" y="5654980"/>
            <a:ext cx="1409040" cy="1501060"/>
            <a:chOff x="5237359" y="2172170"/>
            <a:chExt cx="704520" cy="750530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C0FDCC8-9DB6-452C-A0EE-F4C688EF1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9617" y="2172170"/>
              <a:ext cx="1" cy="381198"/>
            </a:xfrm>
            <a:prstGeom prst="line">
              <a:avLst/>
            </a:prstGeom>
            <a:ln w="15875"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713B90C-6BD5-4938-AFDF-85908A6FA3DC}"/>
                </a:ext>
              </a:extLst>
            </p:cNvPr>
            <p:cNvSpPr txBox="1"/>
            <p:nvPr/>
          </p:nvSpPr>
          <p:spPr>
            <a:xfrm>
              <a:off x="5237359" y="2553368"/>
              <a:ext cx="70452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1828450">
                <a:defRPr/>
              </a:pPr>
              <a:r>
                <a:rPr lang="en-US" sz="2400" dirty="0">
                  <a:latin typeface="Poppins" pitchFamily="2" charset="77"/>
                  <a:cs typeface="Poppins" pitchFamily="2" charset="77"/>
                </a:rPr>
                <a:t>.NET 10</a:t>
              </a:r>
            </a:p>
            <a:p>
              <a:pPr algn="ctr" defTabSz="1828450">
                <a:defRPr/>
              </a:pPr>
              <a:r>
                <a:rPr lang="en-US" sz="2400" dirty="0">
                  <a:latin typeface="Poppins" pitchFamily="2" charset="77"/>
                  <a:cs typeface="Poppins" pitchFamily="2" charset="77"/>
                </a:rPr>
                <a:t>Nov 2025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889D6BE-0FFD-1756-0906-6436D6FB2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986559" y="5260656"/>
            <a:ext cx="380404" cy="380404"/>
          </a:xfrm>
          <a:prstGeom prst="ellipse">
            <a:avLst/>
          </a:prstGeom>
          <a:solidFill>
            <a:schemeClr val="bg1"/>
          </a:solidFill>
          <a:effectLst/>
        </p:spPr>
        <p:txBody>
          <a:bodyPr wrap="square" lIns="1280160" tIns="0" rIns="0" bIns="0" anchor="ctr" anchorCtr="0">
            <a:noAutofit/>
          </a:bodyPr>
          <a:lstStyle/>
          <a:p>
            <a:pPr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 kern="0" err="1">
              <a:ln w="3175">
                <a:noFill/>
              </a:ln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35CD9D-32A4-4188-9E58-764C28B49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208460" y="5452138"/>
            <a:ext cx="11361026" cy="0"/>
          </a:xfrm>
          <a:prstGeom prst="straightConnector1">
            <a:avLst/>
          </a:prstGeom>
          <a:ln w="38100" cap="flat" cmpd="sng" algn="ctr">
            <a:solidFill>
              <a:schemeClr val="tx2">
                <a:lumMod val="10000"/>
                <a:lumOff val="9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879B3F-668D-B572-38B1-CADC03B49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472029" y="5519743"/>
            <a:ext cx="1409040" cy="1756618"/>
            <a:chOff x="1735221" y="2104551"/>
            <a:chExt cx="704520" cy="878309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089B68-D6A4-42BF-9190-2EA6CA7AA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7479" y="2104551"/>
              <a:ext cx="1" cy="508977"/>
            </a:xfrm>
            <a:prstGeom prst="line">
              <a:avLst/>
            </a:prstGeom>
            <a:ln w="15875"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99E663-E379-438D-B654-634304DF7E72}"/>
                </a:ext>
              </a:extLst>
            </p:cNvPr>
            <p:cNvSpPr txBox="1"/>
            <p:nvPr/>
          </p:nvSpPr>
          <p:spPr>
            <a:xfrm>
              <a:off x="1735221" y="2613528"/>
              <a:ext cx="70452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1828450">
                <a:defRPr/>
              </a:pPr>
              <a:r>
                <a:rPr lang="en-US" sz="2400" dirty="0">
                  <a:latin typeface="Poppins" pitchFamily="2" charset="77"/>
                  <a:cs typeface="Poppins" pitchFamily="2" charset="77"/>
                </a:rPr>
                <a:t>.NET 9</a:t>
              </a:r>
            </a:p>
            <a:p>
              <a:pPr algn="ctr" defTabSz="1828450">
                <a:defRPr/>
              </a:pPr>
              <a:r>
                <a:rPr lang="en-US" sz="2400" dirty="0">
                  <a:latin typeface="Poppins" pitchFamily="2" charset="77"/>
                  <a:cs typeface="Poppins" pitchFamily="2" charset="77"/>
                </a:rPr>
                <a:t>Nov 2024</a:t>
              </a: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6AFDAE4F-51E9-03EB-7515-8C8132382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97497" y="5118820"/>
            <a:ext cx="380404" cy="380404"/>
          </a:xfrm>
          <a:prstGeom prst="ellipse">
            <a:avLst/>
          </a:prstGeom>
          <a:solidFill>
            <a:schemeClr val="bg1"/>
          </a:solidFill>
          <a:effectLst/>
        </p:spPr>
        <p:txBody>
          <a:bodyPr wrap="square" lIns="1280160" tIns="0" rIns="0" bIns="0" anchor="ctr" anchorCtr="0">
            <a:noAutofit/>
          </a:bodyPr>
          <a:lstStyle/>
          <a:p>
            <a:pPr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600" b="1" kern="0" err="1">
              <a:ln w="3175">
                <a:noFill/>
              </a:ln>
              <a:solidFill>
                <a:srgbClr val="FFFFF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28D3F2-E8F7-49C9-A9BB-DF93A62D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83542" y="4861493"/>
            <a:ext cx="10862370" cy="11194"/>
          </a:xfrm>
          <a:prstGeom prst="straightConnector1">
            <a:avLst/>
          </a:prstGeom>
          <a:ln w="38100" cap="flat" cmpd="sng" algn="ctr">
            <a:solidFill>
              <a:schemeClr val="tx2">
                <a:lumMod val="10000"/>
                <a:lumOff val="90000"/>
              </a:scheme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Left Bracket 45">
            <a:extLst>
              <a:ext uri="{FF2B5EF4-FFF2-40B4-BE49-F238E27FC236}">
                <a16:creationId xmlns:a16="http://schemas.microsoft.com/office/drawing/2014/main" id="{9E3466D9-77C7-4539-99B5-4F958B579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453812" y="-1022255"/>
            <a:ext cx="321830" cy="10903934"/>
          </a:xfrm>
          <a:prstGeom prst="leftBracket">
            <a:avLst>
              <a:gd name="adj" fmla="val 0"/>
            </a:avLst>
          </a:prstGeom>
          <a:ln w="15875">
            <a:solidFill>
              <a:srgbClr val="2616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rtlCol="0" anchor="ctr"/>
          <a:lstStyle/>
          <a:p>
            <a:pPr algn="ctr" defTabSz="1828450">
              <a:defRPr/>
            </a:pPr>
            <a:endParaRPr lang="en-US" sz="36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D460BC-EE74-6F60-6127-6BADB1213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80618" y="3918323"/>
            <a:ext cx="7217478" cy="632092"/>
            <a:chOff x="3089515" y="1303841"/>
            <a:chExt cx="3608739" cy="31604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372610-0745-DBDE-EE47-005E2971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2584" y="1303841"/>
              <a:ext cx="3372339" cy="31604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669CFE-4D72-2C51-64D3-4F31F1E7C78F}"/>
                </a:ext>
              </a:extLst>
            </p:cNvPr>
            <p:cNvSpPr txBox="1"/>
            <p:nvPr/>
          </p:nvSpPr>
          <p:spPr>
            <a:xfrm>
              <a:off x="3089515" y="1335779"/>
              <a:ext cx="360873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828450">
                <a:defRPr/>
              </a:pPr>
              <a:r>
                <a:rPr lang="en-US" sz="2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Patches for 18 months (6 </a:t>
              </a:r>
              <a:r>
                <a:rPr lang="en-US" sz="2200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mo</a:t>
              </a:r>
              <a:r>
                <a:rPr lang="en-US" sz="2200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after .NET 10 ships)</a:t>
              </a: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BA19594C-7099-4990-A545-F629223CB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78113" y="4648854"/>
            <a:ext cx="2797076" cy="668051"/>
            <a:chOff x="433285" y="1884506"/>
            <a:chExt cx="1398738" cy="33407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DEBFBB-E524-4DBD-8D76-547575ACEA53}"/>
                </a:ext>
              </a:extLst>
            </p:cNvPr>
            <p:cNvSpPr txBox="1"/>
            <p:nvPr/>
          </p:nvSpPr>
          <p:spPr>
            <a:xfrm>
              <a:off x="433285" y="1884506"/>
              <a:ext cx="1008112" cy="292428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defTabSz="1828450">
                <a:defRPr/>
              </a:pPr>
              <a:r>
                <a:rPr lang="en-US" sz="3200">
                  <a:solidFill>
                    <a:srgbClr val="FFFFFF"/>
                  </a:solidFill>
                  <a:latin typeface="Poppins" pitchFamily="2" charset="77"/>
                  <a:cs typeface="Poppins" pitchFamily="2" charset="77"/>
                </a:rPr>
                <a:t>.NET MAUI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03BC4B5-11D5-4EC3-AAC8-16AF4A1AD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1441397" y="2030720"/>
              <a:ext cx="390626" cy="18785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92C92A-46B4-4973-BBDB-B41A1AAA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113" y="914400"/>
            <a:ext cx="22037040" cy="1107996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latin typeface="Poppins" pitchFamily="2" charset="77"/>
                <a:cs typeface="Poppins" pitchFamily="2" charset="77"/>
              </a:rPr>
              <a:t>Release schedule, support &amp; patching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CC695-E2D4-2CC4-A1CB-3B088B1F354F}"/>
              </a:ext>
            </a:extLst>
          </p:cNvPr>
          <p:cNvSpPr txBox="1"/>
          <p:nvPr/>
        </p:nvSpPr>
        <p:spPr>
          <a:xfrm>
            <a:off x="5754687" y="12472421"/>
            <a:ext cx="1287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aka.ms</a:t>
            </a:r>
            <a:r>
              <a:rPr lang="en-US" sz="3600" dirty="0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/</a:t>
            </a:r>
            <a:r>
              <a:rPr lang="en-US" sz="3600" dirty="0" err="1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maui</a:t>
            </a:r>
            <a:r>
              <a:rPr lang="en-US" sz="3600" dirty="0">
                <a:solidFill>
                  <a:schemeClr val="accent3"/>
                </a:solidFill>
                <a:latin typeface="Poppins" pitchFamily="2" charset="77"/>
                <a:cs typeface="Poppins" pitchFamily="2" charset="77"/>
              </a:rPr>
              <a:t>-support-policy</a:t>
            </a:r>
          </a:p>
        </p:txBody>
      </p:sp>
    </p:spTree>
    <p:extLst>
      <p:ext uri="{BB962C8B-B14F-4D97-AF65-F5344CB8AC3E}">
        <p14:creationId xmlns:p14="http://schemas.microsoft.com/office/powerpoint/2010/main" val="11708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0" grpId="0" animBg="1"/>
      <p:bldP spid="23" grpId="0" animBg="1"/>
      <p:bldP spid="20" grpId="0" animBg="1"/>
      <p:bldP spid="17" grpId="0" animBg="1"/>
      <p:bldP spid="14" grpId="0" animBg="1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E08986-1286-4CAA-B1FE-FA1828BFC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87" y="2814408"/>
            <a:ext cx="24384000" cy="10901592"/>
          </a:xfrm>
          <a:prstGeom prst="rect">
            <a:avLst/>
          </a:prstGeom>
          <a:gradFill flip="none" rotWithShape="1">
            <a:gsLst>
              <a:gs pos="85000">
                <a:srgbClr val="6C1CB2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</a:pPr>
            <a:endParaRPr lang="en-US" sz="6400" b="1" kern="0" err="1">
              <a:ln w="3175">
                <a:noFill/>
              </a:ln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ounded Rectangle 266">
            <a:extLst>
              <a:ext uri="{FF2B5EF4-FFF2-40B4-BE49-F238E27FC236}">
                <a16:creationId xmlns:a16="http://schemas.microsoft.com/office/drawing/2014/main" id="{5DB6193A-B95D-34E6-7E39-A3325C445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0904" y="3498233"/>
            <a:ext cx="22885302" cy="10957014"/>
          </a:xfrm>
          <a:prstGeom prst="roundRect">
            <a:avLst>
              <a:gd name="adj" fmla="val 5905"/>
            </a:avLst>
          </a:prstGeom>
          <a:solidFill>
            <a:srgbClr val="F4F3F5"/>
          </a:solidFill>
          <a:effectLst/>
        </p:spPr>
        <p:txBody>
          <a:bodyPr wrap="square" lIns="0" tIns="0" rIns="0" bIns="0" anchor="t" anchorCtr="0">
            <a:noAutofit/>
          </a:bodyPr>
          <a:lstStyle/>
          <a:p>
            <a:pPr algn="ctr" defTabSz="18287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200" kern="0">
              <a:ln w="3175">
                <a:noFill/>
              </a:ln>
              <a:solidFill>
                <a:srgbClr val="3A20A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ABB00535-D0A9-7E8E-6DF3-9B85C6CECC56}"/>
              </a:ext>
            </a:extLst>
          </p:cNvPr>
          <p:cNvSpPr/>
          <p:nvPr/>
        </p:nvSpPr>
        <p:spPr>
          <a:xfrm>
            <a:off x="13127592" y="11778962"/>
            <a:ext cx="10733654" cy="1498460"/>
          </a:xfrm>
          <a:prstGeom prst="roundRect">
            <a:avLst>
              <a:gd name="adj" fmla="val 5023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800">
              <a:lnSpc>
                <a:spcPct val="114000"/>
              </a:lnSpc>
              <a:defRPr/>
            </a:pPr>
            <a:r>
              <a:rPr lang="en-US" sz="3600" b="1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Architecting an AI-Powered Sales </a:t>
            </a:r>
          </a:p>
          <a:p>
            <a:pPr defTabSz="1828800">
              <a:lnSpc>
                <a:spcPct val="114000"/>
              </a:lnSpc>
              <a:defRPr/>
            </a:pPr>
            <a:r>
              <a:rPr lang="en-US" sz="3600" b="1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Dashboard with .NET MAUI &amp; Azure OpenAI</a:t>
            </a:r>
          </a:p>
          <a:p>
            <a:pPr defTabSz="1828800">
              <a:lnSpc>
                <a:spcPct val="114000"/>
              </a:lnSpc>
              <a:defRPr/>
            </a:pPr>
            <a:r>
              <a:rPr lang="en-US" sz="3600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Shriram Sankaran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DE438249-2C7F-50B7-19F3-095F5D3D1207}"/>
              </a:ext>
            </a:extLst>
          </p:cNvPr>
          <p:cNvSpPr txBox="1">
            <a:spLocks/>
          </p:cNvSpPr>
          <p:nvPr/>
        </p:nvSpPr>
        <p:spPr>
          <a:xfrm>
            <a:off x="13127593" y="10628662"/>
            <a:ext cx="10306928" cy="8863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defRPr/>
            </a:pPr>
            <a:r>
              <a:rPr lang="en-US" sz="5400" dirty="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Poppins" pitchFamily="2" charset="77"/>
                <a:cs typeface="Poppins" pitchFamily="2" charset="77"/>
              </a:rPr>
              <a:t>Thursday @ 11pm PST</a:t>
            </a:r>
          </a:p>
        </p:txBody>
      </p:sp>
      <p:sp>
        <p:nvSpPr>
          <p:cNvPr id="32" name="Rounded Rectangle 9">
            <a:extLst>
              <a:ext uri="{FF2B5EF4-FFF2-40B4-BE49-F238E27FC236}">
                <a16:creationId xmlns:a16="http://schemas.microsoft.com/office/drawing/2014/main" id="{0AC966B8-1C72-D4CC-8E4F-BA36CCD06223}"/>
              </a:ext>
            </a:extLst>
          </p:cNvPr>
          <p:cNvSpPr/>
          <p:nvPr/>
        </p:nvSpPr>
        <p:spPr>
          <a:xfrm>
            <a:off x="13127594" y="8122696"/>
            <a:ext cx="10733654" cy="1498460"/>
          </a:xfrm>
          <a:prstGeom prst="roundRect">
            <a:avLst>
              <a:gd name="adj" fmla="val 5023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800">
              <a:lnSpc>
                <a:spcPct val="114000"/>
              </a:lnSpc>
              <a:defRPr/>
            </a:pPr>
            <a:r>
              <a:rPr lang="en-US" sz="4000" b="1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Community Toolkit Roundup</a:t>
            </a:r>
          </a:p>
          <a:p>
            <a:pPr defTabSz="1828800">
              <a:lnSpc>
                <a:spcPct val="114000"/>
              </a:lnSpc>
              <a:defRPr/>
            </a:pPr>
            <a:r>
              <a:rPr lang="en-US" sz="3600" kern="0" dirty="0">
                <a:solidFill>
                  <a:srgbClr val="333333"/>
                </a:solidFill>
                <a:latin typeface="Poppins"/>
                <a:cs typeface="Poppins"/>
              </a:rPr>
              <a:t>Michael Hawker, Gerald Versluis,</a:t>
            </a:r>
            <a:br>
              <a:rPr lang="en-US" sz="3600" kern="0" dirty="0">
                <a:solidFill>
                  <a:srgbClr val="333333"/>
                </a:solidFill>
                <a:latin typeface="Poppins"/>
                <a:cs typeface="Poppins"/>
              </a:rPr>
            </a:br>
            <a:r>
              <a:rPr lang="en-US" sz="3600" kern="0" dirty="0">
                <a:solidFill>
                  <a:srgbClr val="333333"/>
                </a:solidFill>
                <a:latin typeface="Poppins"/>
                <a:cs typeface="Poppins"/>
              </a:rPr>
              <a:t> &amp; Sergio Pedri</a:t>
            </a:r>
            <a:endParaRPr lang="en-US" sz="3600" kern="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2108FE88-521B-8EE9-CF36-A5FB60E762A0}"/>
              </a:ext>
            </a:extLst>
          </p:cNvPr>
          <p:cNvSpPr txBox="1">
            <a:spLocks/>
          </p:cNvSpPr>
          <p:nvPr/>
        </p:nvSpPr>
        <p:spPr>
          <a:xfrm>
            <a:off x="13127593" y="7225010"/>
            <a:ext cx="10306928" cy="8863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defRPr/>
            </a:pPr>
            <a:r>
              <a:rPr lang="en-US" sz="5400" dirty="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Poppins" pitchFamily="2" charset="77"/>
                <a:cs typeface="Poppins" pitchFamily="2" charset="77"/>
              </a:rPr>
              <a:t>Thursday @ 4:30pm PST</a:t>
            </a:r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AEE89AB4-A143-429B-179A-8D7001B24960}"/>
              </a:ext>
            </a:extLst>
          </p:cNvPr>
          <p:cNvSpPr/>
          <p:nvPr/>
        </p:nvSpPr>
        <p:spPr>
          <a:xfrm>
            <a:off x="13127594" y="5342017"/>
            <a:ext cx="11142954" cy="886778"/>
          </a:xfrm>
          <a:prstGeom prst="roundRect">
            <a:avLst>
              <a:gd name="adj" fmla="val 5023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800">
              <a:lnSpc>
                <a:spcPct val="114000"/>
              </a:lnSpc>
              <a:defRPr/>
            </a:pPr>
            <a:r>
              <a:rPr lang="en-US" sz="4000" b="1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Ship Faster with .NET MAUI</a:t>
            </a:r>
          </a:p>
          <a:p>
            <a:pPr defTabSz="1828800">
              <a:lnSpc>
                <a:spcPct val="114000"/>
              </a:lnSpc>
              <a:defRPr/>
            </a:pPr>
            <a:r>
              <a:rPr lang="en-US" sz="3600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Paul Usher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67853B0A-4CB6-1857-5D4B-1383B6F6B690}"/>
              </a:ext>
            </a:extLst>
          </p:cNvPr>
          <p:cNvSpPr txBox="1">
            <a:spLocks/>
          </p:cNvSpPr>
          <p:nvPr/>
        </p:nvSpPr>
        <p:spPr>
          <a:xfrm>
            <a:off x="13127593" y="4338474"/>
            <a:ext cx="10306928" cy="8863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defRPr/>
            </a:pPr>
            <a:r>
              <a:rPr lang="en-US" sz="5400" dirty="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Poppins" pitchFamily="2" charset="77"/>
                <a:cs typeface="Poppins" pitchFamily="2" charset="77"/>
              </a:rPr>
              <a:t>Thursday @ 3:30pm PST</a:t>
            </a:r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61BECE46-509E-280B-7B91-449664C54F14}"/>
              </a:ext>
            </a:extLst>
          </p:cNvPr>
          <p:cNvSpPr/>
          <p:nvPr/>
        </p:nvSpPr>
        <p:spPr>
          <a:xfrm>
            <a:off x="1886657" y="11699051"/>
            <a:ext cx="10306928" cy="1801934"/>
          </a:xfrm>
          <a:prstGeom prst="roundRect">
            <a:avLst>
              <a:gd name="adj" fmla="val 5023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800">
              <a:lnSpc>
                <a:spcPct val="114000"/>
              </a:lnSpc>
              <a:defRPr/>
            </a:pPr>
            <a:r>
              <a:rPr lang="en-US" sz="4000" b="1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Uno Platform. Now with AI</a:t>
            </a:r>
          </a:p>
          <a:p>
            <a:pPr defTabSz="1828800">
              <a:lnSpc>
                <a:spcPct val="114000"/>
              </a:lnSpc>
              <a:defRPr/>
            </a:pPr>
            <a:r>
              <a:rPr lang="en-US" sz="3600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Jérôme Laban</a:t>
            </a:r>
            <a:endParaRPr lang="en-US" sz="3200" kern="0" dirty="0">
              <a:solidFill>
                <a:srgbClr val="333333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9F016678-FC38-A305-CC2C-EF3CCBEE77B6}"/>
              </a:ext>
            </a:extLst>
          </p:cNvPr>
          <p:cNvSpPr txBox="1">
            <a:spLocks/>
          </p:cNvSpPr>
          <p:nvPr/>
        </p:nvSpPr>
        <p:spPr>
          <a:xfrm>
            <a:off x="1886658" y="10734978"/>
            <a:ext cx="12433714" cy="8863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defRPr/>
            </a:pPr>
            <a:r>
              <a:rPr lang="en-US" sz="5400" dirty="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Poppins" pitchFamily="2" charset="77"/>
                <a:cs typeface="Poppins" pitchFamily="2" charset="77"/>
              </a:rPr>
              <a:t>Thursday @ 12pm PST</a:t>
            </a:r>
          </a:p>
        </p:txBody>
      </p:sp>
      <p:sp>
        <p:nvSpPr>
          <p:cNvPr id="26" name="Rounded Rectangle 9">
            <a:extLst>
              <a:ext uri="{FF2B5EF4-FFF2-40B4-BE49-F238E27FC236}">
                <a16:creationId xmlns:a16="http://schemas.microsoft.com/office/drawing/2014/main" id="{850C240B-548D-DA2F-684B-1CCE815926E3}"/>
              </a:ext>
            </a:extLst>
          </p:cNvPr>
          <p:cNvSpPr/>
          <p:nvPr/>
        </p:nvSpPr>
        <p:spPr>
          <a:xfrm>
            <a:off x="1886658" y="8173910"/>
            <a:ext cx="9991114" cy="1807980"/>
          </a:xfrm>
          <a:prstGeom prst="roundRect">
            <a:avLst>
              <a:gd name="adj" fmla="val 5023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800">
              <a:lnSpc>
                <a:spcPct val="114000"/>
              </a:lnSpc>
              <a:defRPr/>
            </a:pPr>
            <a:r>
              <a:rPr lang="en-US" sz="4000" b="1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Migrating from </a:t>
            </a:r>
            <a:r>
              <a:rPr lang="en-US" sz="4000" b="1" kern="0" dirty="0" err="1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Xamarin.Forms</a:t>
            </a:r>
            <a:r>
              <a:rPr lang="en-US" sz="4000" b="1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 to NET. MAUI: The Hard Parts</a:t>
            </a:r>
          </a:p>
          <a:p>
            <a:pPr defTabSz="1828800">
              <a:lnSpc>
                <a:spcPct val="114000"/>
              </a:lnSpc>
              <a:defRPr/>
            </a:pPr>
            <a:r>
              <a:rPr lang="en-US" sz="3600" kern="0" dirty="0">
                <a:solidFill>
                  <a:srgbClr val="333333"/>
                </a:solidFill>
                <a:latin typeface="Poppins" pitchFamily="2" charset="77"/>
                <a:cs typeface="Poppins" pitchFamily="2" charset="77"/>
              </a:rPr>
              <a:t>Iris Classon</a:t>
            </a:r>
            <a:endParaRPr lang="en-US" sz="3600" kern="0" dirty="0">
              <a:solidFill>
                <a:srgbClr val="333333"/>
              </a:solidFill>
              <a:latin typeface="Poppins" pitchFamily="2" charset="77"/>
              <a:ea typeface="Open Sans" panose="020B0606030504020204" pitchFamily="34" charset="0"/>
              <a:cs typeface="Poppins" pitchFamily="2" charset="77"/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DC91FA22-F56D-B3CA-5201-2748194A2E94}"/>
              </a:ext>
            </a:extLst>
          </p:cNvPr>
          <p:cNvSpPr txBox="1">
            <a:spLocks/>
          </p:cNvSpPr>
          <p:nvPr/>
        </p:nvSpPr>
        <p:spPr>
          <a:xfrm>
            <a:off x="1886658" y="7225010"/>
            <a:ext cx="9229190" cy="8863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defRPr/>
            </a:pPr>
            <a:r>
              <a:rPr lang="en-US" sz="5400" dirty="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Poppins" pitchFamily="2" charset="77"/>
                <a:cs typeface="Poppins" pitchFamily="2" charset="77"/>
              </a:rPr>
              <a:t>Wednesday @ 5:30pm PST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08A56BC3-EFFB-B23D-AB0E-BF113F4805F4}"/>
              </a:ext>
            </a:extLst>
          </p:cNvPr>
          <p:cNvSpPr/>
          <p:nvPr/>
        </p:nvSpPr>
        <p:spPr>
          <a:xfrm>
            <a:off x="1886657" y="5419311"/>
            <a:ext cx="9366404" cy="886778"/>
          </a:xfrm>
          <a:prstGeom prst="roundRect">
            <a:avLst>
              <a:gd name="adj" fmla="val 5023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828734">
              <a:lnSpc>
                <a:spcPct val="114000"/>
              </a:lnSpc>
              <a:defRPr/>
            </a:pPr>
            <a:r>
              <a:rPr lang="en-US" sz="4000" b="1" dirty="0">
                <a:solidFill>
                  <a:srgbClr val="333333"/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.NET Diagnostic Tooling with AI</a:t>
            </a:r>
            <a:br>
              <a:rPr lang="en-US" sz="4000" b="1" dirty="0">
                <a:solidFill>
                  <a:srgbClr val="333333"/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</a:br>
            <a:r>
              <a:rPr lang="en-US" sz="3600" dirty="0">
                <a:solidFill>
                  <a:srgbClr val="333333"/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Jonathan Peppers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1189AB9-BA06-1884-6722-8B9B7F754ECF}"/>
              </a:ext>
            </a:extLst>
          </p:cNvPr>
          <p:cNvSpPr txBox="1">
            <a:spLocks/>
          </p:cNvSpPr>
          <p:nvPr/>
        </p:nvSpPr>
        <p:spPr>
          <a:xfrm>
            <a:off x="1886658" y="4382468"/>
            <a:ext cx="10306930" cy="88639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200" b="1" i="0" u="none" strike="noStrike" cap="none" spc="-50" normalizeH="0" baseline="0">
                <a:ln w="3175"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+mj-lt"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595998">
              <a:tabLst>
                <a:tab pos="1841752" algn="l"/>
              </a:tabLst>
              <a:defRPr/>
            </a:pPr>
            <a:r>
              <a:rPr lang="en-US" sz="5400" spc="-100" dirty="0">
                <a:gradFill>
                  <a:gsLst>
                    <a:gs pos="85000">
                      <a:srgbClr val="6C1CB2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Poppins" pitchFamily="2" charset="77"/>
                <a:cs typeface="Poppins" pitchFamily="2" charset="77"/>
              </a:rPr>
              <a:t>Tuesday @ 4:30pm PST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747A9E-C33B-8503-8D7B-3A0D614B76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3956" y="844550"/>
            <a:ext cx="22039263" cy="1230313"/>
          </a:xfrm>
        </p:spPr>
        <p:txBody>
          <a:bodyPr/>
          <a:lstStyle/>
          <a:p>
            <a:r>
              <a:rPr lang="en-US" sz="8000" dirty="0">
                <a:latin typeface="Poppins" pitchFamily="2" charset="77"/>
                <a:cs typeface="Poppins" pitchFamily="2" charset="77"/>
              </a:rPr>
              <a:t>.NET MAUI at .NET Conf 2025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38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/>
      <p:bldP spid="33" grpId="0"/>
      <p:bldP spid="32" grpId="0"/>
      <p:bldP spid="31" grpId="0"/>
      <p:bldP spid="30" grpId="0"/>
      <p:bldP spid="29" grpId="0"/>
      <p:bldP spid="28" grpId="0"/>
      <p:bldP spid="27" grpId="0"/>
      <p:bldP spid="26" grpId="0"/>
      <p:bldP spid="25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1405C-C1E6-A97A-9B15-F0C5B6182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D5FC0-1635-EC06-326B-8F17DB6C05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541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person's face&#10;&#10;AI-generated content may be incorrect.">
            <a:extLst>
              <a:ext uri="{FF2B5EF4-FFF2-40B4-BE49-F238E27FC236}">
                <a16:creationId xmlns:a16="http://schemas.microsoft.com/office/drawing/2014/main" id="{D2C4DA7D-8680-6017-4EAB-F1F29249C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4383996" cy="137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D0F984-C7DB-14C2-0FCA-230623446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24421898" cy="13737318"/>
          </a:xfrm>
          <a:prstGeom prst="rect">
            <a:avLst/>
          </a:prstGeom>
          <a:solidFill>
            <a:srgbClr val="D44EE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AF9368-497C-E5F3-A6D8-2DF22B91F8B0}"/>
              </a:ext>
            </a:extLst>
          </p:cNvPr>
          <p:cNvSpPr/>
          <p:nvPr/>
        </p:nvSpPr>
        <p:spPr>
          <a:xfrm>
            <a:off x="-5327" y="-21316"/>
            <a:ext cx="24383996" cy="13715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7000">
                <a:srgbClr val="FFFFFF">
                  <a:alpha val="0"/>
                </a:srgb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600" b="1" dirty="0">
                <a:solidFill>
                  <a:schemeClr val="tx1"/>
                </a:solidFill>
                <a:effectLst>
                  <a:glow rad="915411">
                    <a:schemeClr val="bg1">
                      <a:alpha val="40000"/>
                    </a:schemeClr>
                  </a:glow>
                  <a:outerShdw blurRad="597363" dist="978685" dir="780000" sx="200000" sy="200000" algn="tl" rotWithShape="0">
                    <a:schemeClr val="bg1">
                      <a:alpha val="0"/>
                    </a:schemeClr>
                  </a:outerShdw>
                </a:effectLst>
                <a:latin typeface="Poppins" pitchFamily="2" charset="77"/>
                <a:cs typeface="Poppins" pitchFamily="2" charset="77"/>
              </a:rPr>
              <a:t>Thank you contributors!</a:t>
            </a:r>
            <a:endParaRPr lang="en-US" sz="9600" b="1" dirty="0">
              <a:solidFill>
                <a:schemeClr val="tx1"/>
              </a:solidFill>
              <a:effectLst>
                <a:glow rad="915411">
                  <a:srgbClr val="FFFFFF">
                    <a:alpha val="40000"/>
                  </a:srgbClr>
                </a:glow>
                <a:outerShdw blurRad="597363" dist="978685" dir="780000" sx="200000" sy="200000" algn="tl" rotWithShape="0">
                  <a:srgbClr val="FFFFFF">
                    <a:alpha val="0"/>
                  </a:srgbClr>
                </a:outerShdw>
              </a:effectLst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22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yncfusion logo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7984" y="3337237"/>
            <a:ext cx="6300698" cy="3236558"/>
          </a:xfrm>
          <a:prstGeom prst="rect">
            <a:avLst/>
          </a:prstGeom>
        </p:spPr>
      </p:pic>
      <p:pic>
        <p:nvPicPr>
          <p:cNvPr id="4" name="Picture 3" descr="Infragistics logo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78865" y="6180340"/>
            <a:ext cx="7063612" cy="3315228"/>
          </a:xfrm>
          <a:prstGeom prst="rect">
            <a:avLst/>
          </a:prstGeom>
        </p:spPr>
      </p:pic>
      <p:pic>
        <p:nvPicPr>
          <p:cNvPr id="1026" name="Picture 2" descr="UXDivers logo">
            <a:extLst>
              <a:ext uri="{FF2B5EF4-FFF2-40B4-BE49-F238E27FC236}">
                <a16:creationId xmlns:a16="http://schemas.microsoft.com/office/drawing/2014/main" id="{B0E24939-BA82-486C-9A4A-741A7B8B2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329" y="10088880"/>
            <a:ext cx="6092680" cy="15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scius logo">
            <a:extLst>
              <a:ext uri="{FF2B5EF4-FFF2-40B4-BE49-F238E27FC236}">
                <a16:creationId xmlns:a16="http://schemas.microsoft.com/office/drawing/2014/main" id="{2226B6C4-5CB3-4E7E-BAED-534664C0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288542" y="6862262"/>
            <a:ext cx="5463878" cy="1951384"/>
          </a:xfrm>
          <a:prstGeom prst="rect">
            <a:avLst/>
          </a:prstGeom>
          <a:noFill/>
        </p:spPr>
      </p:pic>
      <p:pic>
        <p:nvPicPr>
          <p:cNvPr id="1030" name="Picture 6" descr="Xceed logo">
            <a:extLst>
              <a:ext uri="{FF2B5EF4-FFF2-40B4-BE49-F238E27FC236}">
                <a16:creationId xmlns:a16="http://schemas.microsoft.com/office/drawing/2014/main" id="{1DDB54A8-332D-477C-BB08-961AB4DB2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7510544" y="10106464"/>
            <a:ext cx="4259882" cy="1030168"/>
          </a:xfrm>
          <a:prstGeom prst="rect">
            <a:avLst/>
          </a:prstGeom>
          <a:noFill/>
        </p:spPr>
      </p:pic>
      <p:pic>
        <p:nvPicPr>
          <p:cNvPr id="22" name="Picture 21" descr="Telerik logo">
            <a:extLst>
              <a:ext uri="{FF2B5EF4-FFF2-40B4-BE49-F238E27FC236}">
                <a16:creationId xmlns:a16="http://schemas.microsoft.com/office/drawing/2014/main" id="{DEB89C21-587B-4C26-836C-F03ACE6EE82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3159" y="3262816"/>
            <a:ext cx="6360860" cy="3267464"/>
          </a:xfrm>
          <a:prstGeom prst="rect">
            <a:avLst/>
          </a:prstGeom>
        </p:spPr>
      </p:pic>
      <p:pic>
        <p:nvPicPr>
          <p:cNvPr id="23" name="Picture 22" descr="Steema logo">
            <a:extLst>
              <a:ext uri="{FF2B5EF4-FFF2-40B4-BE49-F238E27FC236}">
                <a16:creationId xmlns:a16="http://schemas.microsoft.com/office/drawing/2014/main" id="{5D1E31F9-281C-4D45-B6E0-A4B9332D181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02607" y="3460704"/>
            <a:ext cx="6075756" cy="2989620"/>
          </a:xfrm>
          <a:prstGeom prst="rect">
            <a:avLst/>
          </a:prstGeom>
        </p:spPr>
      </p:pic>
      <p:pic>
        <p:nvPicPr>
          <p:cNvPr id="24" name="Picture 23" descr="DevExpress logo">
            <a:extLst>
              <a:ext uri="{FF2B5EF4-FFF2-40B4-BE49-F238E27FC236}">
                <a16:creationId xmlns:a16="http://schemas.microsoft.com/office/drawing/2014/main" id="{815F3406-4139-48D8-9C20-093C68B333C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4569" y="8919435"/>
            <a:ext cx="7498036" cy="3574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2175F-9E29-F890-FAE4-844119592649}"/>
              </a:ext>
            </a:extLst>
          </p:cNvPr>
          <p:cNvSpPr txBox="1">
            <a:spLocks/>
          </p:cNvSpPr>
          <p:nvPr/>
        </p:nvSpPr>
        <p:spPr>
          <a:xfrm>
            <a:off x="1142941" y="920256"/>
            <a:ext cx="22037040" cy="110799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327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865438">
              <a:defRPr/>
            </a:pPr>
            <a:r>
              <a:rPr lang="en-US" sz="7200" b="1" spc="-102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 Vendors</a:t>
            </a:r>
          </a:p>
        </p:txBody>
      </p:sp>
    </p:spTree>
    <p:extLst>
      <p:ext uri="{BB962C8B-B14F-4D97-AF65-F5344CB8AC3E}">
        <p14:creationId xmlns:p14="http://schemas.microsoft.com/office/powerpoint/2010/main" val="85729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5E08F-66FB-C654-5C8F-4BB63E912F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Acceleration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9D750-7A59-01D4-F481-48E11E8974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0564" y="1930401"/>
            <a:ext cx="8917836" cy="939800"/>
          </a:xfrm>
        </p:spPr>
        <p:txBody>
          <a:bodyPr/>
          <a:lstStyle/>
          <a:p>
            <a:r>
              <a:rPr lang="en-US" dirty="0"/>
              <a:t>Through Collaboration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07DB3B2-EB0A-497D-F074-36726F6E786C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5EF19-118A-D964-3EE0-8B068BFF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63" y="3733801"/>
            <a:ext cx="11137392" cy="6236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56197-9DBE-FA2A-8B61-DD23892E98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4464" y="2814070"/>
            <a:ext cx="10345064" cy="8301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6F75E-88E4-BC4E-5063-B650D3BDB9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0563" y="3733801"/>
            <a:ext cx="11378587" cy="62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077945-B031-B6FC-ADFE-18DE0A6A6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3384" y="2137336"/>
            <a:ext cx="21813841" cy="70267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have always believed that </a:t>
            </a:r>
            <a:r>
              <a:rPr lang="en-US" dirty="0">
                <a:solidFill>
                  <a:srgbClr val="6940E6"/>
                </a:solidFill>
              </a:rPr>
              <a:t>.NET is the strongest foundation</a:t>
            </a:r>
            <a:r>
              <a:rPr lang="en-US" dirty="0"/>
              <a:t> for delivering cross-platform applications, and </a:t>
            </a:r>
            <a:r>
              <a:rPr lang="en-US" dirty="0">
                <a:solidFill>
                  <a:schemeClr val="accent3"/>
                </a:solidFill>
              </a:rPr>
              <a:t>we continue to rely on it</a:t>
            </a:r>
            <a:r>
              <a:rPr lang="en-US" dirty="0"/>
              <a:t> at every layer of our product.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BCF7C-6325-9B53-BE82-B93181B7E2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3434" y="10078009"/>
            <a:ext cx="6370637" cy="455176"/>
          </a:xfrm>
        </p:spPr>
        <p:txBody>
          <a:bodyPr/>
          <a:lstStyle/>
          <a:p>
            <a:r>
              <a:rPr lang="en-US" sz="2800" dirty="0"/>
              <a:t>Uno Platform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F42BF-8FFD-CBA1-B1AA-F9F12191C8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3434" y="10489996"/>
            <a:ext cx="6370637" cy="45517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0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ADC48-49A2-EB08-477F-93DED79C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0FB065-0598-DD20-B1F6-FAF13A89FD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57377" y="6096227"/>
            <a:ext cx="12252163" cy="12893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New Features in 10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27D9BF-A809-A838-C6BE-A7ABE359D0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2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7FAD4-28E4-E242-040B-864750189B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Implicit Namespaces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7A06E-FCF4-6B27-28CA-FE1C027B7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62127" y="8329613"/>
            <a:ext cx="5296798" cy="24399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(Preview) Remove the boilerplate </a:t>
            </a:r>
            <a:r>
              <a:rPr lang="en-US" dirty="0" err="1"/>
              <a:t>xaml</a:t>
            </a:r>
            <a:r>
              <a:rPr lang="en-US" dirty="0"/>
              <a:t> at the head of every XAML file for a cleaner, even more legible  file. Language Service and editor support will come in the future.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6AE82-C725-72B6-7AA7-D9A17C0774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Source </a:t>
            </a:r>
            <a:r>
              <a:rPr lang="en-US"/>
              <a:t>Generation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DB8B2F-375E-3763-4CEA-2BA7626DDC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25608" y="8615365"/>
            <a:ext cx="4834192" cy="21542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Using Roslyn source generators instead of XAMLC to IL you get faster debug runs, consistent UI on release, and ability to debug generated UI code!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25ACF3-5688-14C0-C464-40836FB515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98646" y="6308812"/>
            <a:ext cx="6140138" cy="23065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Global Namespaces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192AA7-2A2B-3B8E-5F16-81B9F340E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XAML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0A49D0-490D-6A07-76DA-E6F93477CD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E9219B-0D13-7EE4-5546-A063D15BE8D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98070" y="8615365"/>
            <a:ext cx="5296798" cy="21542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Reduce or completely eliminate the </a:t>
            </a:r>
            <a:r>
              <a:rPr lang="en-US" dirty="0" err="1"/>
              <a:t>xmlns</a:t>
            </a:r>
            <a:r>
              <a:rPr lang="en-US" dirty="0"/>
              <a:t> declarations in your project. Declare your own prefixes globally and make your XAML more legible.</a:t>
            </a:r>
          </a:p>
        </p:txBody>
      </p:sp>
    </p:spTree>
    <p:extLst>
      <p:ext uri="{BB962C8B-B14F-4D97-AF65-F5344CB8AC3E}">
        <p14:creationId xmlns:p14="http://schemas.microsoft.com/office/powerpoint/2010/main" val="28355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  <p:bldP spid="7" grpId="0" build="p"/>
      <p:bldP spid="8" grpId="0" build="p"/>
      <p:bldP spid="1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67">
      <a:dk1>
        <a:srgbClr val="000000"/>
      </a:dk1>
      <a:lt1>
        <a:srgbClr val="FEFFFE"/>
      </a:lt1>
      <a:dk2>
        <a:srgbClr val="1F1E31"/>
      </a:dk2>
      <a:lt2>
        <a:srgbClr val="A6A6A6"/>
      </a:lt2>
      <a:accent1>
        <a:srgbClr val="502AD4"/>
      </a:accent1>
      <a:accent2>
        <a:srgbClr val="0B6BFF"/>
      </a:accent2>
      <a:accent3>
        <a:srgbClr val="D502AA"/>
      </a:accent3>
      <a:accent4>
        <a:srgbClr val="EEEAFA"/>
      </a:accent4>
      <a:accent5>
        <a:srgbClr val="B9AAEE"/>
      </a:accent5>
      <a:accent6>
        <a:srgbClr val="9DC3FF"/>
      </a:accent6>
      <a:hlink>
        <a:srgbClr val="7F0066"/>
      </a:hlink>
      <a:folHlink>
        <a:srgbClr val="EF99D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0278f2aa-22e3-4e3a-9f1e-371af3fe1e4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E271797FB20B43BD2D8C7030456239" ma:contentTypeVersion="23" ma:contentTypeDescription="Create a new document." ma:contentTypeScope="" ma:versionID="1499e0adcff01fd2e0c3c18628aa5a1d">
  <xsd:schema xmlns:xsd="http://www.w3.org/2001/XMLSchema" xmlns:xs="http://www.w3.org/2001/XMLSchema" xmlns:p="http://schemas.microsoft.com/office/2006/metadata/properties" xmlns:ns1="http://schemas.microsoft.com/sharepoint/v3" xmlns:ns2="0278f2aa-22e3-4e3a-9f1e-371af3fe1e47" xmlns:ns3="01435aa7-7aca-433d-95cf-0ae3b0bc4964" xmlns:ns4="230e9df3-be65-4c73-a93b-d1236ebd677e" targetNamespace="http://schemas.microsoft.com/office/2006/metadata/properties" ma:root="true" ma:fieldsID="be0c9b04ee484b4d39e7cb07a47d99f2" ns1:_="" ns2:_="" ns3:_="" ns4:_="">
    <xsd:import namespace="http://schemas.microsoft.com/sharepoint/v3"/>
    <xsd:import namespace="0278f2aa-22e3-4e3a-9f1e-371af3fe1e47"/>
    <xsd:import namespace="01435aa7-7aca-433d-95cf-0ae3b0bc496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8f2aa-22e3-4e3a-9f1e-371af3fe1e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435aa7-7aca-433d-95cf-0ae3b0bc496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2fc1b624-20e3-4041-9ba3-91aecb7c6dd7}" ma:internalName="TaxCatchAll" ma:showField="CatchAllData" ma:web="01435aa7-7aca-433d-95cf-0ae3b0bc49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29EBB6-9BE6-4823-87B7-48129F90C0A4}">
  <ds:schemaRefs>
    <ds:schemaRef ds:uri="http://schemas.openxmlformats.org/package/2006/metadata/core-properties"/>
    <ds:schemaRef ds:uri="http://schemas.microsoft.com/office/2006/documentManagement/types"/>
    <ds:schemaRef ds:uri="01435aa7-7aca-433d-95cf-0ae3b0bc496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terms/"/>
    <ds:schemaRef ds:uri="0278f2aa-22e3-4e3a-9f1e-371af3fe1e4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027306-8A63-40C4-AE4E-5B1228EA55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278f2aa-22e3-4e3a-9f1e-371af3fe1e47"/>
    <ds:schemaRef ds:uri="01435aa7-7aca-433d-95cf-0ae3b0bc496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B16A34-4DC9-408D-BB09-3A8D4E106F2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6176</TotalTime>
  <Words>983</Words>
  <Application>Microsoft Office PowerPoint</Application>
  <PresentationFormat>Custom</PresentationFormat>
  <Paragraphs>254</Paragraphs>
  <Slides>36</Slides>
  <Notes>14</Notes>
  <HiddenSlides>0</HiddenSlides>
  <MMClips>9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Aptos</vt:lpstr>
      <vt:lpstr>Arial</vt:lpstr>
      <vt:lpstr>Calibri</vt:lpstr>
      <vt:lpstr>Open Sans</vt:lpstr>
      <vt:lpstr>Open Sans Semibold</vt:lpstr>
      <vt:lpstr>Open Sans Semibold</vt:lpstr>
      <vt:lpstr>Poppins</vt:lpstr>
      <vt:lpstr>Segoe Sans Text</vt:lpstr>
      <vt:lpstr>Segoe UI</vt:lpstr>
      <vt:lpstr>Segoe UI Semibold</vt:lpstr>
      <vt:lpstr>Segoe UI Variable Display</vt:lpstr>
      <vt:lpstr>Segoe UI Variable Display Semibold</vt:lpstr>
      <vt:lpstr>Segoe UI Variable Display Semilight</vt:lpstr>
      <vt:lpstr>Segoe UI Variable Text Semibold</vt:lpstr>
      <vt:lpstr>-webkit-standard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MAUI hybrid apps in .NET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Release schedule, support &amp; patching</vt:lpstr>
      <vt:lpstr>.NET MAUI at .NET Conf 2025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CoreAI-Template2025</dc:title>
  <dc:subject>PptxGenJS Presentation</dc:subject>
  <dc:creator>PptxGenJS</dc:creator>
  <cp:lastModifiedBy>Jon Galloway</cp:lastModifiedBy>
  <cp:revision>13</cp:revision>
  <dcterms:created xsi:type="dcterms:W3CDTF">2025-05-28T19:55:54Z</dcterms:created>
  <dcterms:modified xsi:type="dcterms:W3CDTF">2025-11-25T19:14:51Z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0x0101009AE271797FB20B43BD2D8C7030456239</vt:lpwstr>
  </property>
</Properties>
</file>